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0"/>
  </p:notesMasterIdLst>
  <p:sldIdLst>
    <p:sldId id="486" r:id="rId3"/>
    <p:sldId id="588" r:id="rId4"/>
    <p:sldId id="589" r:id="rId5"/>
    <p:sldId id="592" r:id="rId6"/>
    <p:sldId id="593" r:id="rId7"/>
    <p:sldId id="561" r:id="rId8"/>
    <p:sldId id="565" r:id="rId9"/>
    <p:sldId id="564" r:id="rId10"/>
    <p:sldId id="567" r:id="rId11"/>
    <p:sldId id="594" r:id="rId12"/>
    <p:sldId id="568" r:id="rId13"/>
    <p:sldId id="595" r:id="rId14"/>
    <p:sldId id="570" r:id="rId15"/>
    <p:sldId id="629" r:id="rId16"/>
    <p:sldId id="575" r:id="rId17"/>
    <p:sldId id="630" r:id="rId18"/>
    <p:sldId id="596" r:id="rId19"/>
    <p:sldId id="540" r:id="rId20"/>
    <p:sldId id="541" r:id="rId21"/>
    <p:sldId id="600" r:id="rId22"/>
    <p:sldId id="601" r:id="rId23"/>
    <p:sldId id="602" r:id="rId24"/>
    <p:sldId id="603" r:id="rId25"/>
    <p:sldId id="604" r:id="rId26"/>
    <p:sldId id="605" r:id="rId27"/>
    <p:sldId id="606" r:id="rId28"/>
    <p:sldId id="607" r:id="rId29"/>
    <p:sldId id="608" r:id="rId30"/>
    <p:sldId id="609" r:id="rId31"/>
    <p:sldId id="610" r:id="rId32"/>
    <p:sldId id="611" r:id="rId33"/>
    <p:sldId id="612" r:id="rId34"/>
    <p:sldId id="613" r:id="rId35"/>
    <p:sldId id="614" r:id="rId36"/>
    <p:sldId id="615" r:id="rId37"/>
    <p:sldId id="616" r:id="rId38"/>
    <p:sldId id="617" r:id="rId39"/>
    <p:sldId id="618" r:id="rId40"/>
    <p:sldId id="619" r:id="rId41"/>
    <p:sldId id="620" r:id="rId42"/>
    <p:sldId id="621" r:id="rId43"/>
    <p:sldId id="622" r:id="rId44"/>
    <p:sldId id="623" r:id="rId45"/>
    <p:sldId id="624" r:id="rId46"/>
    <p:sldId id="625" r:id="rId47"/>
    <p:sldId id="626" r:id="rId48"/>
    <p:sldId id="587" r:id="rId4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8387" autoAdjust="0"/>
  </p:normalViewPr>
  <p:slideViewPr>
    <p:cSldViewPr>
      <p:cViewPr varScale="1">
        <p:scale>
          <a:sx n="93" d="100"/>
          <a:sy n="93" d="100"/>
        </p:scale>
        <p:origin x="-16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EB8A6-19AB-4271-B4FB-CC3570F37B29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450A-29FA-4655-9907-03F7B6620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974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4779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ctr"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87655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Logic Programming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384506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ctr"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Dr. Metwally Rashad</a:t>
            </a:r>
          </a:p>
        </p:txBody>
      </p:sp>
      <p:pic>
        <p:nvPicPr>
          <p:cNvPr id="535553" name="Picture 1" descr="C:\Users\eg\Desktop\inde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150"/>
            <a:ext cx="1971675" cy="1752600"/>
          </a:xfrm>
          <a:prstGeom prst="rect">
            <a:avLst/>
          </a:prstGeom>
          <a:noFill/>
        </p:spPr>
      </p:pic>
      <p:pic>
        <p:nvPicPr>
          <p:cNvPr id="535554" name="Picture 2" descr="C:\Users\eg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990850"/>
            <a:ext cx="1905000" cy="209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Arity</a:t>
            </a:r>
            <a:endParaRPr lang="en-US" altLang="zh-TW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9/45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895351"/>
            <a:ext cx="9296400" cy="441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500" dirty="0" smtClean="0">
              <a:latin typeface="Times New Roman" pitchFamily="16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6" charset="0"/>
              </a:rPr>
              <a:t> The number of arguments a complex term is called its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6" charset="0"/>
              </a:rPr>
              <a:t>arity</a:t>
            </a:r>
            <a:r>
              <a:rPr lang="en-US" b="1" dirty="0" smtClean="0">
                <a:solidFill>
                  <a:srgbClr val="00B050"/>
                </a:solidFill>
                <a:latin typeface="Times New Roman" pitchFamily="16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000" b="1" dirty="0" smtClean="0">
              <a:solidFill>
                <a:srgbClr val="00B050"/>
              </a:solidFill>
              <a:latin typeface="Times New Roman" pitchFamily="16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6" charset="0"/>
              </a:rPr>
              <a:t> In Prolog you can define two predicates with the same </a:t>
            </a:r>
            <a:r>
              <a:rPr lang="en-US" dirty="0" err="1" smtClean="0">
                <a:latin typeface="Times New Roman" pitchFamily="16" charset="0"/>
              </a:rPr>
              <a:t>functor</a:t>
            </a:r>
            <a:r>
              <a:rPr lang="en-US" dirty="0" smtClean="0">
                <a:latin typeface="Times New Roman" pitchFamily="16" charset="0"/>
              </a:rPr>
              <a:t> but with different </a:t>
            </a:r>
            <a:r>
              <a:rPr lang="en-US" dirty="0" err="1" smtClean="0">
                <a:latin typeface="Times New Roman" pitchFamily="16" charset="0"/>
              </a:rPr>
              <a:t>arity</a:t>
            </a:r>
            <a:r>
              <a:rPr lang="en-US" dirty="0" smtClean="0">
                <a:latin typeface="Times New Roman" pitchFamily="16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000" dirty="0" smtClean="0">
              <a:latin typeface="Times New Roman" pitchFamily="16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6" charset="0"/>
              </a:rPr>
              <a:t> Prolog would treat this as two different predicates.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000" dirty="0" smtClean="0">
              <a:latin typeface="Times New Roman" pitchFamily="16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6" charset="0"/>
              </a:rPr>
              <a:t> In Prolog documentation </a:t>
            </a:r>
            <a:r>
              <a:rPr lang="en-US" dirty="0" err="1" smtClean="0">
                <a:latin typeface="Times New Roman" pitchFamily="16" charset="0"/>
              </a:rPr>
              <a:t>arity</a:t>
            </a:r>
            <a:r>
              <a:rPr lang="en-US" dirty="0" smtClean="0">
                <a:latin typeface="Times New Roman" pitchFamily="16" charset="0"/>
              </a:rPr>
              <a:t> of a predicate is usually indicated with the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6" charset="0"/>
              </a:rPr>
              <a:t>suffix "/" </a:t>
            </a:r>
            <a:r>
              <a:rPr lang="en-US" dirty="0" smtClean="0">
                <a:latin typeface="Times New Roman" pitchFamily="16" charset="0"/>
              </a:rPr>
              <a:t>followed by   </a:t>
            </a:r>
          </a:p>
          <a:p>
            <a:pPr>
              <a:defRPr/>
            </a:pPr>
            <a:r>
              <a:rPr lang="en-US" dirty="0" smtClean="0">
                <a:latin typeface="Times New Roman" pitchFamily="16" charset="0"/>
              </a:rPr>
              <a:t>   a number to indicate the </a:t>
            </a:r>
            <a:r>
              <a:rPr lang="en-US" dirty="0" err="1" smtClean="0">
                <a:latin typeface="Times New Roman" pitchFamily="16" charset="0"/>
              </a:rPr>
              <a:t>arity</a:t>
            </a:r>
            <a:r>
              <a:rPr lang="en-US" dirty="0" smtClean="0">
                <a:latin typeface="Times New Roman" pitchFamily="16" charset="0"/>
              </a:rPr>
              <a:t>.</a:t>
            </a:r>
          </a:p>
          <a:p>
            <a:pPr>
              <a:defRPr/>
            </a:pPr>
            <a:endParaRPr lang="en-US" b="1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6" charset="0"/>
              </a:rPr>
              <a:t>Ex.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>
                <a:latin typeface="Times New Roman" pitchFamily="16" charset="0"/>
              </a:rPr>
              <a:t> woman(</a:t>
            </a:r>
            <a:r>
              <a:rPr lang="en-US" dirty="0" err="1" smtClean="0">
                <a:latin typeface="Times New Roman" pitchFamily="16" charset="0"/>
              </a:rPr>
              <a:t>mia</a:t>
            </a:r>
            <a:r>
              <a:rPr lang="en-US" dirty="0" smtClean="0">
                <a:latin typeface="Times New Roman" pitchFamily="16" charset="0"/>
              </a:rPr>
              <a:t>)                                            </a:t>
            </a:r>
            <a:r>
              <a:rPr lang="en-US" dirty="0" err="1" smtClean="0">
                <a:latin typeface="Times New Roman" pitchFamily="16" charset="0"/>
              </a:rPr>
              <a:t>arity</a:t>
            </a:r>
            <a:r>
              <a:rPr lang="en-US" dirty="0" smtClean="0">
                <a:latin typeface="Times New Roman" pitchFamily="16" charset="0"/>
              </a:rPr>
              <a:t>=1              woman/1</a:t>
            </a:r>
            <a:br>
              <a:rPr lang="en-US" dirty="0" smtClean="0">
                <a:latin typeface="Times New Roman" pitchFamily="16" charset="0"/>
              </a:rPr>
            </a:br>
            <a:r>
              <a:rPr lang="en-US" dirty="0" smtClean="0">
                <a:latin typeface="Times New Roman" pitchFamily="16" charset="0"/>
              </a:rPr>
              <a:t> loves(</a:t>
            </a:r>
            <a:r>
              <a:rPr lang="en-US" dirty="0" err="1" smtClean="0">
                <a:latin typeface="Times New Roman" pitchFamily="16" charset="0"/>
              </a:rPr>
              <a:t>vincent,mia</a:t>
            </a:r>
            <a:r>
              <a:rPr lang="en-US" dirty="0" smtClean="0">
                <a:latin typeface="Times New Roman" pitchFamily="16" charset="0"/>
              </a:rPr>
              <a:t>)                                  </a:t>
            </a:r>
            <a:r>
              <a:rPr lang="en-US" dirty="0" err="1" smtClean="0">
                <a:latin typeface="Times New Roman" pitchFamily="16" charset="0"/>
              </a:rPr>
              <a:t>arity</a:t>
            </a:r>
            <a:r>
              <a:rPr lang="en-US" dirty="0" smtClean="0">
                <a:latin typeface="Times New Roman" pitchFamily="16" charset="0"/>
              </a:rPr>
              <a:t>=2             </a:t>
            </a:r>
            <a:r>
              <a:rPr lang="en-US" dirty="0" smtClean="0">
                <a:latin typeface="Times New Roman" pitchFamily="16" charset="0"/>
              </a:rPr>
              <a:t>  </a:t>
            </a:r>
            <a:r>
              <a:rPr lang="en-US" dirty="0" smtClean="0">
                <a:latin typeface="Times New Roman" pitchFamily="16" charset="0"/>
              </a:rPr>
              <a:t>loves/2</a:t>
            </a:r>
            <a:br>
              <a:rPr lang="en-US" dirty="0" smtClean="0">
                <a:latin typeface="Times New Roman" pitchFamily="16" charset="0"/>
              </a:rPr>
            </a:br>
            <a:r>
              <a:rPr lang="en-US" dirty="0" smtClean="0">
                <a:latin typeface="Times New Roman" pitchFamily="16" charset="0"/>
              </a:rPr>
              <a:t> father(father(</a:t>
            </a:r>
            <a:r>
              <a:rPr lang="en-US" dirty="0" err="1" smtClean="0">
                <a:latin typeface="Times New Roman" pitchFamily="16" charset="0"/>
              </a:rPr>
              <a:t>moh</a:t>
            </a:r>
            <a:r>
              <a:rPr lang="en-US" dirty="0" smtClean="0">
                <a:latin typeface="Times New Roman" pitchFamily="16" charset="0"/>
              </a:rPr>
              <a:t>))                                </a:t>
            </a:r>
            <a:r>
              <a:rPr lang="en-US" dirty="0" err="1" smtClean="0">
                <a:latin typeface="Times New Roman" pitchFamily="16" charset="0"/>
              </a:rPr>
              <a:t>arity</a:t>
            </a:r>
            <a:r>
              <a:rPr lang="en-US" dirty="0" smtClean="0">
                <a:latin typeface="Times New Roman" pitchFamily="16" charset="0"/>
              </a:rPr>
              <a:t>=1            </a:t>
            </a:r>
            <a:r>
              <a:rPr lang="en-US" dirty="0" smtClean="0">
                <a:latin typeface="Times New Roman" pitchFamily="16" charset="0"/>
              </a:rPr>
              <a:t>   </a:t>
            </a:r>
            <a:r>
              <a:rPr lang="en-US" dirty="0" smtClean="0">
                <a:latin typeface="Times New Roman" pitchFamily="16" charset="0"/>
              </a:rPr>
              <a:t>father/1</a:t>
            </a:r>
          </a:p>
          <a:p>
            <a:pPr marL="511175" lvl="1" indent="-506413">
              <a:buClrTx/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dirty="0" smtClean="0">
                <a:latin typeface="Times New Roman" pitchFamily="16" charset="0"/>
              </a:rPr>
              <a:t> day(1,may,2001)                                    </a:t>
            </a:r>
            <a:r>
              <a:rPr lang="en-GB" dirty="0" err="1" smtClean="0">
                <a:latin typeface="Times New Roman" pitchFamily="16" charset="0"/>
              </a:rPr>
              <a:t>arity</a:t>
            </a:r>
            <a:r>
              <a:rPr lang="en-GB" dirty="0" smtClean="0">
                <a:latin typeface="Times New Roman" pitchFamily="16" charset="0"/>
              </a:rPr>
              <a:t>=3            </a:t>
            </a:r>
            <a:r>
              <a:rPr lang="en-GB" dirty="0" smtClean="0">
                <a:latin typeface="Times New Roman" pitchFamily="16" charset="0"/>
              </a:rPr>
              <a:t>   </a:t>
            </a:r>
            <a:r>
              <a:rPr lang="en-GB" dirty="0" smtClean="0">
                <a:latin typeface="Times New Roman" pitchFamily="16" charset="0"/>
              </a:rPr>
              <a:t>day/3</a:t>
            </a:r>
          </a:p>
          <a:p>
            <a:pPr marL="511175" lvl="1" indent="-506413">
              <a:buClrTx/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dirty="0" smtClean="0">
                <a:latin typeface="Times New Roman" pitchFamily="16" charset="0"/>
              </a:rPr>
              <a:t> x(M , z(</a:t>
            </a:r>
            <a:r>
              <a:rPr lang="en-GB" dirty="0" err="1" smtClean="0">
                <a:latin typeface="Times New Roman" pitchFamily="16" charset="0"/>
              </a:rPr>
              <a:t>e,t</a:t>
            </a:r>
            <a:r>
              <a:rPr lang="en-GB" dirty="0" smtClean="0">
                <a:latin typeface="Times New Roman" pitchFamily="16" charset="0"/>
              </a:rPr>
              <a:t>))                                           </a:t>
            </a:r>
            <a:r>
              <a:rPr lang="en-GB" dirty="0" err="1" smtClean="0">
                <a:latin typeface="Times New Roman" pitchFamily="16" charset="0"/>
              </a:rPr>
              <a:t>arity</a:t>
            </a:r>
            <a:r>
              <a:rPr lang="en-GB" dirty="0" smtClean="0">
                <a:latin typeface="Times New Roman" pitchFamily="16" charset="0"/>
              </a:rPr>
              <a:t>=2             </a:t>
            </a:r>
            <a:r>
              <a:rPr lang="en-GB" dirty="0" smtClean="0">
                <a:latin typeface="Times New Roman" pitchFamily="16" charset="0"/>
              </a:rPr>
              <a:t>  </a:t>
            </a:r>
            <a:r>
              <a:rPr lang="en-GB" dirty="0" smtClean="0">
                <a:latin typeface="Times New Roman" pitchFamily="16" charset="0"/>
              </a:rPr>
              <a:t>x/2</a:t>
            </a:r>
          </a:p>
          <a:p>
            <a:pPr marL="511175" lvl="1" indent="-506413"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US" dirty="0" smtClean="0">
                <a:latin typeface="Times New Roman" pitchFamily="16" charset="0"/>
              </a:rPr>
              <a:t> hide(</a:t>
            </a:r>
            <a:r>
              <a:rPr lang="en-US" dirty="0" err="1" smtClean="0">
                <a:latin typeface="Times New Roman" pitchFamily="16" charset="0"/>
              </a:rPr>
              <a:t>X,father</a:t>
            </a:r>
            <a:r>
              <a:rPr lang="en-US" dirty="0" smtClean="0">
                <a:latin typeface="Times New Roman" pitchFamily="16" charset="0"/>
              </a:rPr>
              <a:t>(father(father(</a:t>
            </a:r>
            <a:r>
              <a:rPr lang="en-US" dirty="0" err="1" smtClean="0">
                <a:latin typeface="Times New Roman" pitchFamily="16" charset="0"/>
              </a:rPr>
              <a:t>moh</a:t>
            </a:r>
            <a:r>
              <a:rPr lang="en-US" dirty="0" smtClean="0">
                <a:latin typeface="Times New Roman" pitchFamily="16" charset="0"/>
              </a:rPr>
              <a:t>))))      </a:t>
            </a:r>
            <a:r>
              <a:rPr lang="en-GB" dirty="0" err="1" smtClean="0">
                <a:latin typeface="Times New Roman" pitchFamily="16" charset="0"/>
              </a:rPr>
              <a:t>arity</a:t>
            </a:r>
            <a:r>
              <a:rPr lang="en-GB" dirty="0" smtClean="0">
                <a:latin typeface="Times New Roman" pitchFamily="16" charset="0"/>
              </a:rPr>
              <a:t>=2              </a:t>
            </a:r>
            <a:r>
              <a:rPr lang="en-GB" dirty="0" smtClean="0">
                <a:latin typeface="Times New Roman" pitchFamily="16" charset="0"/>
              </a:rPr>
              <a:t> </a:t>
            </a:r>
            <a:r>
              <a:rPr lang="en-US" dirty="0" smtClean="0">
                <a:latin typeface="Times New Roman" pitchFamily="16" charset="0"/>
              </a:rPr>
              <a:t>hide/2</a:t>
            </a:r>
            <a:endParaRPr 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GB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</a:t>
            </a:r>
            <a:endParaRPr lang="en-US" altLang="zh-TW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10/45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895351"/>
            <a:ext cx="86106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Lists</a:t>
            </a:r>
            <a:endParaRPr lang="en-US" altLang="zh-TW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6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6" charset="0"/>
              </a:rPr>
              <a:t>Lists are sequence of arguments (elements).</a:t>
            </a: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sz="1000" dirty="0" smtClean="0">
              <a:latin typeface="Times New Roman" pitchFamily="16" charset="0"/>
            </a:endParaRP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dirty="0" smtClean="0">
                <a:latin typeface="Times New Roman" pitchFamily="16" charset="0"/>
              </a:rPr>
              <a:t>   - Enclosed in square brackets and separated by commas.</a:t>
            </a: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sz="1000" dirty="0" smtClean="0">
              <a:latin typeface="Times New Roman" pitchFamily="16" charset="0"/>
            </a:endParaRP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dirty="0" smtClean="0">
                <a:latin typeface="Times New Roman" pitchFamily="16" charset="0"/>
              </a:rPr>
              <a:t>   - Elements can be a compound term or another list.</a:t>
            </a: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sz="1000" dirty="0" smtClean="0">
              <a:latin typeface="Times New Roman" pitchFamily="16" charset="0"/>
            </a:endParaRP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dirty="0" smtClean="0">
                <a:latin typeface="Times New Roman" pitchFamily="16" charset="0"/>
              </a:rPr>
              <a:t>   - [] is the empty list</a:t>
            </a:r>
          </a:p>
          <a:p>
            <a:pPr marL="452438" lvl="1" indent="0">
              <a:buClr>
                <a:srgbClr val="FFFFFF"/>
              </a:buClr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dirty="0" smtClean="0">
              <a:latin typeface="Times New Roman" pitchFamily="16" charset="0"/>
            </a:endParaRPr>
          </a:p>
          <a:p>
            <a:pPr marL="511175" lvl="1" indent="-506413"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altLang="zh-TW" b="1" dirty="0" smtClean="0">
                <a:solidFill>
                  <a:srgbClr val="FF0000"/>
                </a:solidFill>
                <a:latin typeface="Times New Roman" pitchFamily="16" charset="0"/>
              </a:rPr>
              <a:t>Ex</a:t>
            </a:r>
            <a:r>
              <a:rPr lang="en-GB" b="1" dirty="0" smtClean="0">
                <a:solidFill>
                  <a:srgbClr val="FF0000"/>
                </a:solidFill>
                <a:latin typeface="Times New Roman" pitchFamily="16" charset="0"/>
              </a:rPr>
              <a:t>.</a:t>
            </a:r>
          </a:p>
          <a:p>
            <a:pPr marL="452438" lvl="1" indent="0">
              <a:buClr>
                <a:srgbClr val="FFFFFF"/>
              </a:buClr>
              <a:buFont typeface="Arial" charset="0"/>
              <a:buChar char="•"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dirty="0" smtClean="0">
                <a:latin typeface="Times New Roman" pitchFamily="16" charset="0"/>
              </a:rPr>
              <a:t>  num[1,2,3,[5,6,7]]</a:t>
            </a:r>
            <a:endParaRPr lang="en-GB" dirty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Programming using Prolog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11/45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895351"/>
            <a:ext cx="86106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Prolog </a:t>
            </a:r>
            <a:r>
              <a:rPr lang="en-GB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Clause is terminated </a:t>
            </a:r>
            <a:r>
              <a:rPr lang="en-GB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endParaRPr lang="en-GB" sz="3200" dirty="0" smtClean="0"/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Times New Roman" pitchFamily="16" charset="0"/>
              </a:rPr>
              <a:t>    - A dot character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zh-TW" sz="1000" b="1" dirty="0" smtClean="0">
              <a:solidFill>
                <a:srgbClr val="FF0000"/>
              </a:solidFill>
              <a:latin typeface="Times New Roman" pitchFamily="16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Prolog clauses consist of</a:t>
            </a:r>
          </a:p>
          <a:p>
            <a:pPr>
              <a:lnSpc>
                <a:spcPct val="11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2000" dirty="0" smtClean="0">
                <a:latin typeface="Times New Roman" pitchFamily="16" charset="0"/>
              </a:rPr>
              <a:t> - Head</a:t>
            </a:r>
          </a:p>
          <a:p>
            <a:pPr>
              <a:lnSpc>
                <a:spcPct val="110000"/>
              </a:lnSpc>
            </a:pPr>
            <a:r>
              <a:rPr lang="en-US" altLang="zh-TW" sz="2000" dirty="0" smtClean="0">
                <a:latin typeface="Times New Roman" pitchFamily="16" charset="0"/>
              </a:rPr>
              <a:t>    - Body: a list of goal separated by commas (,)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Prolog clauses are of three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endParaRPr lang="en-US" altLang="zh-TW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Times New Roman" pitchFamily="16" charset="0"/>
              </a:rPr>
              <a:t>     </a:t>
            </a:r>
            <a:r>
              <a:rPr lang="en-GB" sz="2000" dirty="0" smtClean="0">
                <a:latin typeface="Times New Roman" pitchFamily="16" charset="0"/>
              </a:rPr>
              <a:t>-  Facts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Times New Roman" pitchFamily="16" charset="0"/>
              </a:rPr>
              <a:t>     -  Rules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TW" sz="2000" dirty="0" smtClean="0">
                <a:latin typeface="Times New Roman" pitchFamily="16" charset="0"/>
              </a:rPr>
              <a:t>     - Questions (queries)</a:t>
            </a:r>
            <a:endParaRPr lang="en-GB" sz="2000" dirty="0" smtClean="0">
              <a:latin typeface="Times New Roman" pitchFamily="16" charset="0"/>
            </a:endParaRPr>
          </a:p>
          <a:p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GB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Facts</a:t>
            </a:r>
            <a:endParaRPr lang="en-US" altLang="zh-TW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12/45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895351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Specifying some facts about objects  (e.g., property) and their relationships.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TW" sz="1600" dirty="0" smtClean="0">
                <a:latin typeface="Times New Roman" pitchFamily="16" charset="0"/>
              </a:rPr>
              <a:t>      - Declare things that are always 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itchFamily="16" charset="0"/>
              </a:rPr>
              <a:t>true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TW" sz="1600" dirty="0" smtClean="0">
                <a:latin typeface="Times New Roman" pitchFamily="16" charset="0"/>
              </a:rPr>
              <a:t>      - Facts are clauses that have 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itchFamily="16" charset="0"/>
              </a:rPr>
              <a:t>a head </a:t>
            </a:r>
            <a:r>
              <a:rPr lang="en-US" altLang="zh-TW" sz="1600" dirty="0" smtClean="0">
                <a:latin typeface="Times New Roman" pitchFamily="16" charset="0"/>
              </a:rPr>
              <a:t>and the 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itchFamily="16" charset="0"/>
              </a:rPr>
              <a:t>empty body</a:t>
            </a:r>
            <a:r>
              <a:rPr lang="en-US" altLang="zh-TW" sz="1600" dirty="0" smtClean="0">
                <a:latin typeface="Times New Roman" pitchFamily="16" charset="0"/>
              </a:rPr>
              <a:t>.</a:t>
            </a:r>
          </a:p>
          <a:p>
            <a:endParaRPr lang="en-US" altLang="zh-TW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head. </a:t>
            </a:r>
          </a:p>
          <a:p>
            <a:pPr algn="ctr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latin typeface="Times New Roman" pitchFamily="16" charset="0"/>
              </a:rPr>
              <a:t>     - The head is as a goal entered by the user.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latin typeface="Times New Roman" pitchFamily="16" charset="0"/>
              </a:rPr>
              <a:t>     - The head must be an atom or a compound term.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latin typeface="Times New Roman" pitchFamily="16" charset="0"/>
              </a:rPr>
              <a:t>     - From the head we know the </a:t>
            </a:r>
            <a:r>
              <a:rPr lang="en-GB" sz="1600" dirty="0" err="1" smtClean="0">
                <a:latin typeface="Times New Roman" pitchFamily="16" charset="0"/>
              </a:rPr>
              <a:t>functor</a:t>
            </a:r>
            <a:r>
              <a:rPr lang="en-GB" sz="1600" dirty="0" smtClean="0">
                <a:latin typeface="Times New Roman" pitchFamily="16" charset="0"/>
              </a:rPr>
              <a:t> and </a:t>
            </a:r>
            <a:r>
              <a:rPr lang="en-GB" sz="1600" dirty="0" err="1" smtClean="0">
                <a:latin typeface="Times New Roman" pitchFamily="16" charset="0"/>
              </a:rPr>
              <a:t>arity</a:t>
            </a:r>
            <a:r>
              <a:rPr lang="en-GB" sz="1600" dirty="0" smtClean="0">
                <a:latin typeface="Times New Roman" pitchFamily="16" charset="0"/>
              </a:rPr>
              <a:t>.</a:t>
            </a:r>
          </a:p>
          <a:p>
            <a:pPr marL="452438" lvl="1" indent="0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000" dirty="0" smtClean="0"/>
          </a:p>
          <a:p>
            <a:pPr marL="0" lvl="1" inden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557" y="3333750"/>
            <a:ext cx="4865243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Order of Objects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13/45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76350"/>
            <a:ext cx="487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GB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Rules</a:t>
            </a:r>
            <a:endParaRPr lang="en-US" altLang="zh-TW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14/45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404467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latin typeface="Times New Roman" pitchFamily="16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Times New Roman" pitchFamily="16" charset="0"/>
              </a:rPr>
              <a:t> head </a:t>
            </a:r>
            <a:r>
              <a:rPr lang="en-GB" sz="1600" dirty="0" smtClean="0">
                <a:latin typeface="Times New Roman" pitchFamily="16" charset="0"/>
              </a:rPr>
              <a:t>is called the head of the rule.</a:t>
            </a:r>
          </a:p>
          <a:p>
            <a:pPr>
              <a:buClrTx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latin typeface="Times New Roman" pitchFamily="16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Times New Roman" pitchFamily="16" charset="0"/>
              </a:rPr>
              <a:t>:-</a:t>
            </a:r>
            <a:r>
              <a:rPr lang="en-GB" sz="1600" dirty="0" smtClean="0">
                <a:latin typeface="Times New Roman" pitchFamily="16" charset="0"/>
              </a:rPr>
              <a:t>  should be read as </a:t>
            </a:r>
            <a:r>
              <a:rPr lang="en-GB" sz="1600" dirty="0" smtClean="0">
                <a:solidFill>
                  <a:srgbClr val="FF0000"/>
                </a:solidFill>
                <a:latin typeface="Times New Roman" pitchFamily="16" charset="0"/>
              </a:rPr>
              <a:t>if </a:t>
            </a:r>
            <a:r>
              <a:rPr lang="en-GB" sz="1600" dirty="0" smtClean="0">
                <a:latin typeface="Times New Roman" pitchFamily="16" charset="0"/>
              </a:rPr>
              <a:t>or (</a:t>
            </a:r>
            <a:r>
              <a:rPr lang="en-GB" sz="1600" dirty="0" smtClean="0">
                <a:solidFill>
                  <a:srgbClr val="FF0000"/>
                </a:solidFill>
                <a:latin typeface="Times New Roman" pitchFamily="16" charset="0"/>
              </a:rPr>
              <a:t>is implied by</a:t>
            </a:r>
            <a:r>
              <a:rPr lang="en-GB" sz="1600" dirty="0" smtClean="0">
                <a:latin typeface="Times New Roman" pitchFamily="16" charset="0"/>
              </a:rPr>
              <a:t>) </a:t>
            </a:r>
          </a:p>
          <a:p>
            <a:pPr>
              <a:buClrTx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latin typeface="Times New Roman" pitchFamily="16" charset="0"/>
              </a:rPr>
              <a:t>  </a:t>
            </a:r>
            <a:r>
              <a:rPr lang="en-GB" sz="1600" dirty="0" smtClean="0">
                <a:solidFill>
                  <a:srgbClr val="FF0000"/>
                </a:solidFill>
                <a:latin typeface="Times New Roman" pitchFamily="16" charset="0"/>
              </a:rPr>
              <a:t>body </a:t>
            </a:r>
            <a:r>
              <a:rPr lang="en-GB" sz="1600" dirty="0" smtClean="0">
                <a:latin typeface="Times New Roman" pitchFamily="16" charset="0"/>
              </a:rPr>
              <a:t>is the body of the rule</a:t>
            </a:r>
          </a:p>
          <a:p>
            <a:pPr>
              <a:buClrTx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latin typeface="Times New Roman" pitchFamily="16" charset="0"/>
              </a:rPr>
              <a:t>  in general rules say</a:t>
            </a:r>
            <a:r>
              <a:rPr lang="en-GB" sz="1600" dirty="0" smtClean="0">
                <a:solidFill>
                  <a:srgbClr val="FF0000"/>
                </a:solidFill>
                <a:latin typeface="Times New Roman" pitchFamily="16" charset="0"/>
              </a:rPr>
              <a:t>: if the body of the rule is true, then the head of the rule is true too</a:t>
            </a:r>
            <a:r>
              <a:rPr lang="en-GB" sz="1600" dirty="0" smtClean="0">
                <a:latin typeface="Times New Roman" pitchFamily="16" charset="0"/>
              </a:rPr>
              <a:t>.</a:t>
            </a:r>
          </a:p>
          <a:p>
            <a:pPr marL="0" lvl="1" inden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000" dirty="0" smtClean="0">
              <a:latin typeface="Times New Roman" pitchFamily="16" charset="0"/>
            </a:endParaRPr>
          </a:p>
          <a:p>
            <a:pPr marL="0" lvl="1" inden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TW" b="1" dirty="0" smtClean="0">
                <a:solidFill>
                  <a:srgbClr val="FF0000"/>
                </a:solidFill>
                <a:latin typeface="Times New Roman" pitchFamily="16" charset="0"/>
              </a:rPr>
              <a:t>Ex.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0631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head:-body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95350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Give us some rules about objects and their relationships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28750"/>
            <a:ext cx="9144000" cy="61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1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TW" sz="1600" dirty="0" smtClean="0">
                <a:latin typeface="Times New Roman" pitchFamily="16" charset="0"/>
              </a:rPr>
              <a:t>     - declare things that are true depending on a given condition</a:t>
            </a:r>
          </a:p>
          <a:p>
            <a:pPr marL="0" lvl="2">
              <a:lnSpc>
                <a:spcPct val="11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TW" sz="1600" dirty="0" smtClean="0">
                <a:latin typeface="Times New Roman" pitchFamily="16" charset="0"/>
              </a:rPr>
              <a:t>     - rules have the head and the (non-empty) body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4360" t="35680" r="22149" b="38081"/>
          <a:stretch>
            <a:fillRect/>
          </a:stretch>
        </p:blipFill>
        <p:spPr bwMode="auto">
          <a:xfrm>
            <a:off x="1371600" y="3409950"/>
            <a:ext cx="509610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4835723"/>
            <a:ext cx="281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6" charset="0"/>
              </a:rPr>
              <a:t>Don’t forget the dot!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Variable Scope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15/45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7991" y="1276350"/>
            <a:ext cx="21466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zh-TW" sz="1600" dirty="0" smtClean="0">
                <a:latin typeface="Times New Roman" pitchFamily="16" charset="0"/>
              </a:rPr>
              <a:t>Instantiated </a:t>
            </a:r>
            <a:r>
              <a:rPr lang="en-US" altLang="zh-TW" sz="1600" dirty="0" smtClean="0">
                <a:latin typeface="Times New Roman" pitchFamily="16" charset="0"/>
              </a:rPr>
              <a:t>here</a:t>
            </a:r>
            <a:endParaRPr lang="ar-EG" altLang="zh-TW" sz="1600" dirty="0">
              <a:latin typeface="Times New Roman" pitchFamily="1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2266950"/>
            <a:ext cx="556260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zh-TW" sz="1600" dirty="0" smtClean="0">
                <a:latin typeface="Times New Roman" pitchFamily="16" charset="0"/>
              </a:rPr>
              <a:t>likes(</a:t>
            </a:r>
            <a:r>
              <a:rPr lang="en-US" altLang="zh-TW" sz="1600" dirty="0" err="1" smtClean="0">
                <a:latin typeface="Times New Roman" pitchFamily="16" charset="0"/>
              </a:rPr>
              <a:t>john,</a:t>
            </a:r>
            <a:r>
              <a:rPr lang="en-US" altLang="zh-TW" sz="1600" dirty="0" err="1" smtClean="0">
                <a:solidFill>
                  <a:srgbClr val="FF0000"/>
                </a:solidFill>
                <a:latin typeface="Times New Roman" pitchFamily="16" charset="0"/>
              </a:rPr>
              <a:t>X</a:t>
            </a:r>
            <a:r>
              <a:rPr lang="en-US" altLang="zh-TW" sz="1600" dirty="0" smtClean="0">
                <a:latin typeface="Times New Roman" pitchFamily="16" charset="0"/>
              </a:rPr>
              <a:t>) :- likes(</a:t>
            </a:r>
            <a:r>
              <a:rPr lang="en-US" altLang="zh-TW" sz="1600" dirty="0" err="1" smtClean="0">
                <a:solidFill>
                  <a:srgbClr val="FF0000"/>
                </a:solidFill>
                <a:latin typeface="Times New Roman" pitchFamily="16" charset="0"/>
              </a:rPr>
              <a:t>X</a:t>
            </a:r>
            <a:r>
              <a:rPr lang="en-US" altLang="zh-TW" sz="1600" dirty="0" err="1" smtClean="0">
                <a:latin typeface="Times New Roman" pitchFamily="16" charset="0"/>
              </a:rPr>
              <a:t>,flowers</a:t>
            </a:r>
            <a:r>
              <a:rPr lang="en-US" altLang="zh-TW" sz="1600" dirty="0" smtClean="0">
                <a:latin typeface="Times New Roman" pitchFamily="16" charset="0"/>
              </a:rPr>
              <a:t>),    likes(</a:t>
            </a:r>
            <a:r>
              <a:rPr lang="en-US" altLang="zh-TW" sz="1600" dirty="0" err="1" smtClean="0">
                <a:solidFill>
                  <a:srgbClr val="FF0000"/>
                </a:solidFill>
                <a:latin typeface="Times New Roman" pitchFamily="16" charset="0"/>
              </a:rPr>
              <a:t>X</a:t>
            </a:r>
            <a:r>
              <a:rPr lang="en-US" altLang="zh-TW" sz="1600" dirty="0" err="1" smtClean="0">
                <a:latin typeface="Times New Roman" pitchFamily="16" charset="0"/>
              </a:rPr>
              <a:t>,food</a:t>
            </a:r>
            <a:r>
              <a:rPr lang="en-US" altLang="zh-TW" sz="1600" dirty="0" smtClean="0">
                <a:latin typeface="Times New Roman" pitchFamily="16" charset="0"/>
              </a:rPr>
              <a:t>).</a:t>
            </a:r>
            <a:endParaRPr lang="ar-EG" altLang="zh-TW" sz="1600" dirty="0" smtClean="0">
              <a:latin typeface="Times New Roman" pitchFamily="16" charset="0"/>
            </a:endParaRPr>
          </a:p>
          <a:p>
            <a:endParaRPr lang="ar-EG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661185" y="1885924"/>
            <a:ext cx="749041" cy="13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86347" y="3333750"/>
            <a:ext cx="186225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zh-TW" sz="1600" smtClean="0">
                <a:latin typeface="Times New Roman" pitchFamily="16" charset="0"/>
              </a:rPr>
              <a:t>Checked  </a:t>
            </a:r>
            <a:r>
              <a:rPr lang="en-US" altLang="zh-TW" sz="1600" dirty="0" smtClean="0">
                <a:latin typeface="Times New Roman" pitchFamily="16" charset="0"/>
              </a:rPr>
              <a:t>here</a:t>
            </a:r>
            <a:endParaRPr lang="ar-EG" altLang="zh-TW" sz="1600" dirty="0">
              <a:latin typeface="Times New Roman" pitchFamily="1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5547" y="3105150"/>
            <a:ext cx="186225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zh-TW" sz="1600" dirty="0" smtClean="0">
                <a:latin typeface="Times New Roman" pitchFamily="16" charset="0"/>
              </a:rPr>
              <a:t>Returns here</a:t>
            </a:r>
            <a:endParaRPr lang="ar-EG" altLang="zh-TW" sz="1600" dirty="0">
              <a:latin typeface="Times New Roman" pitchFamily="1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53200" y="2571750"/>
            <a:ext cx="11152" cy="769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3804424" y="2794775"/>
            <a:ext cx="609600" cy="11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71600" y="971550"/>
            <a:ext cx="3050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Times New Roman" pitchFamily="16" charset="0"/>
              </a:rPr>
              <a:t>The occurrences of 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itchFamily="16" charset="0"/>
              </a:rPr>
              <a:t>X</a:t>
            </a:r>
            <a:r>
              <a:rPr lang="en-US" altLang="zh-TW" sz="1600" dirty="0" smtClean="0">
                <a:latin typeface="Times New Roman" pitchFamily="16" charset="0"/>
              </a:rPr>
              <a:t> within a rule</a:t>
            </a:r>
            <a:endParaRPr lang="ar-EG" altLang="zh-TW" sz="1600" dirty="0">
              <a:latin typeface="Times New Roman" pitchFamily="1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867151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zh-TW" sz="1700" dirty="0" smtClean="0">
                <a:latin typeface="Times New Roman" pitchFamily="16" charset="0"/>
              </a:rPr>
              <a:t> In the above rule, the variable X is used three times. Whenever X becomes instantiated to some object,  </a:t>
            </a:r>
          </a:p>
          <a:p>
            <a:r>
              <a:rPr lang="en-US" altLang="zh-TW" sz="1700" dirty="0" smtClean="0">
                <a:latin typeface="Times New Roman" pitchFamily="16" charset="0"/>
              </a:rPr>
              <a:t>  all X's are instantiated within the scope of X. </a:t>
            </a:r>
          </a:p>
          <a:p>
            <a:pPr>
              <a:buFontTx/>
              <a:buChar char="-"/>
            </a:pPr>
            <a:r>
              <a:rPr lang="en-US" altLang="zh-TW" sz="1700" dirty="0" smtClean="0">
                <a:latin typeface="Times New Roman" pitchFamily="16" charset="0"/>
              </a:rPr>
              <a:t> For some particular use of a rule, the scope of X is the whole rule, including the head, and extending </a:t>
            </a:r>
          </a:p>
          <a:p>
            <a:r>
              <a:rPr lang="en-US" altLang="zh-TW" sz="1700" dirty="0" smtClean="0">
                <a:latin typeface="Times New Roman" pitchFamily="16" charset="0"/>
              </a:rPr>
              <a:t>  to the dot"." at the end of the rule.</a:t>
            </a:r>
            <a:endParaRPr lang="ar-EG" altLang="zh-TW" sz="1700" dirty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 latinLnBrk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altLang="zh-TW" sz="25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Queries</a:t>
            </a:r>
            <a:r>
              <a:rPr lang="en-US" sz="2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altLang="zh-TW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16/45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507" t="14501" r="18946" b="21108"/>
          <a:stretch>
            <a:fillRect/>
          </a:stretch>
        </p:blipFill>
        <p:spPr bwMode="auto">
          <a:xfrm>
            <a:off x="0" y="2114550"/>
            <a:ext cx="3962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895350"/>
            <a:ext cx="9144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Asking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about objects and their relationships</a:t>
            </a:r>
          </a:p>
          <a:p>
            <a:endParaRPr lang="en-US" altLang="zh-TW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smtClean="0"/>
              <a:t>   - </a:t>
            </a:r>
            <a:r>
              <a:rPr lang="en-US" altLang="zh-TW" sz="1600" dirty="0" smtClean="0">
                <a:latin typeface="Times New Roman" pitchFamily="16" charset="0"/>
              </a:rPr>
              <a:t>The user can 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itchFamily="16" charset="0"/>
              </a:rPr>
              <a:t>ask</a:t>
            </a:r>
            <a:r>
              <a:rPr lang="en-US" altLang="zh-TW" sz="1600" dirty="0" smtClean="0">
                <a:latin typeface="Times New Roman" pitchFamily="16" charset="0"/>
              </a:rPr>
              <a:t> the program what things are true</a:t>
            </a:r>
          </a:p>
          <a:p>
            <a:r>
              <a:rPr lang="en-US" altLang="zh-TW" sz="1600" dirty="0" smtClean="0">
                <a:latin typeface="Times New Roman" pitchFamily="16" charset="0"/>
              </a:rPr>
              <a:t>     - A question can look exactly like a fact</a:t>
            </a:r>
          </a:p>
          <a:p>
            <a:r>
              <a:rPr lang="en-US" altLang="zh-TW" sz="1600" dirty="0" smtClean="0">
                <a:latin typeface="Times New Roman" pitchFamily="16" charset="0"/>
              </a:rPr>
              <a:t>     - Question mode (indicated by the question  mark and dash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itchFamily="16" charset="0"/>
              </a:rPr>
              <a:t> ?-    </a:t>
            </a:r>
            <a:r>
              <a:rPr lang="en-US" altLang="zh-TW" sz="1600" dirty="0" smtClean="0">
                <a:latin typeface="Arial" charset="0"/>
                <a:ea typeface="ＭＳ Ｐゴシック" charset="0"/>
              </a:rPr>
              <a:t>(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?- man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(X).)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3962400" y="2571750"/>
            <a:ext cx="5029200" cy="259080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Prolog answers yes or no.</a:t>
            </a:r>
          </a:p>
          <a:p>
            <a:pPr algn="l" rtl="0"/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6" charset="0"/>
                <a:cs typeface="+mn-cs"/>
              </a:rPr>
              <a:t>“Yes” 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itchFamily="16" charset="0"/>
                <a:cs typeface="+mn-cs"/>
              </a:rPr>
              <a:t>j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6" charset="0"/>
                <a:cs typeface="+mn-cs"/>
              </a:rPr>
              <a:t>ust means it can prove what you asked is true.</a:t>
            </a:r>
          </a:p>
          <a:p>
            <a:pPr lvl="1"/>
            <a:r>
              <a:rPr lang="en-US" altLang="zh-TW" sz="2000" dirty="0" smtClean="0">
                <a:latin typeface="Times New Roman" pitchFamily="16" charset="0"/>
              </a:rPr>
              <a:t>i.e. it found a match in the database.</a:t>
            </a:r>
          </a:p>
          <a:p>
            <a:pPr lvl="1"/>
            <a:r>
              <a:rPr lang="en-US" altLang="zh-TW" sz="2000" dirty="0" smtClean="0">
                <a:latin typeface="Times New Roman" pitchFamily="16" charset="0"/>
              </a:rPr>
              <a:t>In this case the answer is positive i.e.,  the corresponding goal was </a:t>
            </a:r>
            <a:r>
              <a:rPr lang="en-US" altLang="zh-TW" sz="2000" dirty="0" err="1" smtClean="0">
                <a:latin typeface="Times New Roman" pitchFamily="16" charset="0"/>
              </a:rPr>
              <a:t>satisfiable</a:t>
            </a:r>
            <a:r>
              <a:rPr lang="en-US" altLang="zh-TW" sz="2000" dirty="0" smtClean="0">
                <a:latin typeface="Times New Roman" pitchFamily="16" charset="0"/>
              </a:rPr>
              <a:t> and the goal succeeded</a:t>
            </a:r>
          </a:p>
          <a:p>
            <a:pPr lvl="1">
              <a:buNone/>
            </a:pPr>
            <a:endParaRPr lang="en-US" altLang="zh-TW" sz="2500" dirty="0" smtClean="0">
              <a:latin typeface="Times New Roman" pitchFamily="16" charset="0"/>
            </a:endParaRPr>
          </a:p>
          <a:p>
            <a:r>
              <a:rPr lang="en-US" altLang="zh-TW" sz="2100" b="1" dirty="0" smtClean="0">
                <a:solidFill>
                  <a:srgbClr val="FF0000"/>
                </a:solidFill>
                <a:latin typeface="Times New Roman" pitchFamily="16" charset="0"/>
                <a:cs typeface="+mn-cs"/>
              </a:rPr>
              <a:t>“No” 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6" charset="0"/>
                <a:cs typeface="+mn-cs"/>
              </a:rPr>
              <a:t>means “can’t prove it by me!”</a:t>
            </a:r>
          </a:p>
          <a:p>
            <a:pPr lvl="1"/>
            <a:r>
              <a:rPr lang="en-US" altLang="zh-TW" sz="2000" dirty="0" smtClean="0">
                <a:latin typeface="Times New Roman" pitchFamily="16" charset="0"/>
              </a:rPr>
              <a:t>i.e. no match.</a:t>
            </a:r>
          </a:p>
          <a:p>
            <a:pPr lvl="1"/>
            <a:r>
              <a:rPr lang="en-US" altLang="zh-TW" sz="2000" dirty="0" smtClean="0">
                <a:latin typeface="Times New Roman" pitchFamily="16" charset="0"/>
              </a:rPr>
              <a:t>In this case the answer is negative i.e., the corresponding goal was </a:t>
            </a:r>
            <a:r>
              <a:rPr lang="en-US" altLang="zh-TW" sz="2000" dirty="0" err="1" smtClean="0">
                <a:latin typeface="Times New Roman" pitchFamily="16" charset="0"/>
              </a:rPr>
              <a:t>unsatisfiable</a:t>
            </a:r>
            <a:r>
              <a:rPr lang="en-US" altLang="zh-TW" sz="2000" dirty="0" smtClean="0">
                <a:latin typeface="Times New Roman" pitchFamily="16" charset="0"/>
              </a:rPr>
              <a:t>  and the goal failed</a:t>
            </a:r>
          </a:p>
          <a:p>
            <a:pPr lvl="1" algn="l" rtl="0"/>
            <a:endParaRPr lang="en-US" sz="2800" dirty="0" smtClean="0"/>
          </a:p>
          <a:p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Base1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17/45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0" y="895350"/>
            <a:ext cx="7924800" cy="2286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happy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yolanda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listens2music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mia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listens2music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yolanda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):-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happy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yolanda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playsAirGuitar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mia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):- listens2music(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mia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playsAirGuitar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yolanda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):- listens2music(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yolanda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7" name="AutoShape 1028"/>
          <p:cNvSpPr>
            <a:spLocks noChangeArrowheads="1"/>
          </p:cNvSpPr>
          <p:nvPr/>
        </p:nvSpPr>
        <p:spPr bwMode="auto">
          <a:xfrm>
            <a:off x="2362200" y="742950"/>
            <a:ext cx="990600" cy="457200"/>
          </a:xfrm>
          <a:prstGeom prst="wedgeRoundRectCallout">
            <a:avLst>
              <a:gd name="adj1" fmla="val -100319"/>
              <a:gd name="adj2" fmla="val 30903"/>
              <a:gd name="adj3" fmla="val 16667"/>
            </a:avLst>
          </a:prstGeom>
          <a:solidFill>
            <a:srgbClr val="99C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 smtClean="0">
                <a:latin typeface="Lucida Console" charset="0"/>
                <a:ea typeface="ＭＳ Ｐゴシック" charset="0"/>
              </a:rPr>
              <a:t>Fact</a:t>
            </a:r>
            <a:endParaRPr lang="en-US" dirty="0">
              <a:latin typeface="Lucida Console" charset="0"/>
              <a:ea typeface="ＭＳ Ｐゴシック" charset="0"/>
            </a:endParaRPr>
          </a:p>
        </p:txBody>
      </p:sp>
      <p:sp>
        <p:nvSpPr>
          <p:cNvPr id="8" name="AutoShape 1029"/>
          <p:cNvSpPr>
            <a:spLocks noChangeArrowheads="1"/>
          </p:cNvSpPr>
          <p:nvPr/>
        </p:nvSpPr>
        <p:spPr bwMode="auto">
          <a:xfrm>
            <a:off x="3124200" y="1123950"/>
            <a:ext cx="990600" cy="457200"/>
          </a:xfrm>
          <a:prstGeom prst="wedgeRoundRectCallout">
            <a:avLst>
              <a:gd name="adj1" fmla="val -100319"/>
              <a:gd name="adj2" fmla="val 30903"/>
              <a:gd name="adj3" fmla="val 16667"/>
            </a:avLst>
          </a:prstGeom>
          <a:solidFill>
            <a:srgbClr val="99C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 smtClean="0">
                <a:latin typeface="Lucida Console" charset="0"/>
                <a:ea typeface="ＭＳ Ｐゴシック" charset="0"/>
              </a:rPr>
              <a:t>Fact        </a:t>
            </a:r>
            <a:endParaRPr lang="en-US" dirty="0">
              <a:latin typeface="Lucida Console" charset="0"/>
              <a:ea typeface="ＭＳ Ｐゴシック" charset="0"/>
            </a:endParaRPr>
          </a:p>
        </p:txBody>
      </p:sp>
      <p:sp>
        <p:nvSpPr>
          <p:cNvPr id="9" name="AutoShape 1030"/>
          <p:cNvSpPr>
            <a:spLocks noChangeArrowheads="1"/>
          </p:cNvSpPr>
          <p:nvPr/>
        </p:nvSpPr>
        <p:spPr bwMode="auto">
          <a:xfrm>
            <a:off x="5181600" y="1428750"/>
            <a:ext cx="990600" cy="457200"/>
          </a:xfrm>
          <a:prstGeom prst="wedgeRoundRectCallout">
            <a:avLst>
              <a:gd name="adj1" fmla="val -100319"/>
              <a:gd name="adj2" fmla="val 30903"/>
              <a:gd name="adj3" fmla="val 16667"/>
            </a:avLst>
          </a:prstGeom>
          <a:solidFill>
            <a:srgbClr val="99C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>
                <a:latin typeface="Lucida Console" charset="0"/>
                <a:ea typeface="ＭＳ Ｐゴシック" charset="0"/>
              </a:rPr>
              <a:t>rule</a:t>
            </a:r>
          </a:p>
        </p:txBody>
      </p:sp>
      <p:sp>
        <p:nvSpPr>
          <p:cNvPr id="11" name="AutoShape 1031"/>
          <p:cNvSpPr>
            <a:spLocks noChangeArrowheads="1"/>
          </p:cNvSpPr>
          <p:nvPr/>
        </p:nvSpPr>
        <p:spPr bwMode="auto">
          <a:xfrm>
            <a:off x="5257800" y="1885950"/>
            <a:ext cx="990600" cy="457200"/>
          </a:xfrm>
          <a:prstGeom prst="wedgeRoundRectCallout">
            <a:avLst>
              <a:gd name="adj1" fmla="val -100319"/>
              <a:gd name="adj2" fmla="val 30903"/>
              <a:gd name="adj3" fmla="val 16667"/>
            </a:avLst>
          </a:prstGeom>
          <a:solidFill>
            <a:srgbClr val="99C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>
                <a:latin typeface="Lucida Console" charset="0"/>
                <a:ea typeface="ＭＳ Ｐゴシック" charset="0"/>
              </a:rPr>
              <a:t>rule</a:t>
            </a:r>
          </a:p>
        </p:txBody>
      </p:sp>
      <p:sp>
        <p:nvSpPr>
          <p:cNvPr id="12" name="AutoShape 1032"/>
          <p:cNvSpPr>
            <a:spLocks noChangeArrowheads="1"/>
          </p:cNvSpPr>
          <p:nvPr/>
        </p:nvSpPr>
        <p:spPr bwMode="auto">
          <a:xfrm>
            <a:off x="6172200" y="2266950"/>
            <a:ext cx="990600" cy="457200"/>
          </a:xfrm>
          <a:prstGeom prst="wedgeRoundRectCallout">
            <a:avLst>
              <a:gd name="adj1" fmla="val -100319"/>
              <a:gd name="adj2" fmla="val 30903"/>
              <a:gd name="adj3" fmla="val 16667"/>
            </a:avLst>
          </a:prstGeom>
          <a:solidFill>
            <a:srgbClr val="99C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>
                <a:latin typeface="Lucida Console" charset="0"/>
                <a:ea typeface="ＭＳ Ｐゴシック" charset="0"/>
              </a:rPr>
              <a:t>rule</a:t>
            </a:r>
          </a:p>
        </p:txBody>
      </p:sp>
      <p:sp>
        <p:nvSpPr>
          <p:cNvPr id="13" name="AutoShape 1029"/>
          <p:cNvSpPr>
            <a:spLocks noChangeArrowheads="1"/>
          </p:cNvSpPr>
          <p:nvPr/>
        </p:nvSpPr>
        <p:spPr bwMode="auto">
          <a:xfrm>
            <a:off x="609600" y="3409950"/>
            <a:ext cx="990600" cy="457200"/>
          </a:xfrm>
          <a:prstGeom prst="wedgeRoundRectCallout">
            <a:avLst>
              <a:gd name="adj1" fmla="val 38139"/>
              <a:gd name="adj2" fmla="val -145139"/>
              <a:gd name="adj3" fmla="val 16667"/>
            </a:avLst>
          </a:prstGeom>
          <a:solidFill>
            <a:srgbClr val="99C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>
                <a:latin typeface="Lucida Console" charset="0"/>
                <a:ea typeface="ＭＳ Ｐゴシック" charset="0"/>
              </a:rPr>
              <a:t>head</a:t>
            </a:r>
          </a:p>
        </p:txBody>
      </p:sp>
      <p:sp>
        <p:nvSpPr>
          <p:cNvPr id="14" name="AutoShape 1030"/>
          <p:cNvSpPr>
            <a:spLocks noChangeArrowheads="1"/>
          </p:cNvSpPr>
          <p:nvPr/>
        </p:nvSpPr>
        <p:spPr bwMode="auto">
          <a:xfrm>
            <a:off x="3352800" y="3409950"/>
            <a:ext cx="990600" cy="457200"/>
          </a:xfrm>
          <a:prstGeom prst="wedgeRoundRectCallout">
            <a:avLst>
              <a:gd name="adj1" fmla="val 38139"/>
              <a:gd name="adj2" fmla="val -145139"/>
              <a:gd name="adj3" fmla="val 16667"/>
            </a:avLst>
          </a:prstGeom>
          <a:solidFill>
            <a:srgbClr val="99C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>
                <a:latin typeface="Lucida Console" charset="0"/>
                <a:ea typeface="ＭＳ Ｐゴシック" charset="0"/>
              </a:rPr>
              <a:t>body</a:t>
            </a:r>
          </a:p>
        </p:txBody>
      </p:sp>
      <p:sp>
        <p:nvSpPr>
          <p:cNvPr id="15" name="AutoShape 1031"/>
          <p:cNvSpPr>
            <a:spLocks/>
          </p:cNvSpPr>
          <p:nvPr/>
        </p:nvSpPr>
        <p:spPr bwMode="auto">
          <a:xfrm rot="16200000">
            <a:off x="1371600" y="1657350"/>
            <a:ext cx="304800" cy="2438400"/>
          </a:xfrm>
          <a:prstGeom prst="leftBrace">
            <a:avLst>
              <a:gd name="adj1" fmla="val 68750"/>
              <a:gd name="adj2" fmla="val 48796"/>
            </a:avLst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Lucida Console" charset="0"/>
              <a:ea typeface="ＭＳ Ｐゴシック" charset="0"/>
            </a:endParaRPr>
          </a:p>
        </p:txBody>
      </p:sp>
      <p:sp>
        <p:nvSpPr>
          <p:cNvPr id="16" name="AutoShape 1032"/>
          <p:cNvSpPr>
            <a:spLocks/>
          </p:cNvSpPr>
          <p:nvPr/>
        </p:nvSpPr>
        <p:spPr bwMode="auto">
          <a:xfrm rot="16200000">
            <a:off x="4114800" y="1581149"/>
            <a:ext cx="304800" cy="2590800"/>
          </a:xfrm>
          <a:prstGeom prst="leftBrace">
            <a:avLst>
              <a:gd name="adj1" fmla="val 72917"/>
              <a:gd name="adj2" fmla="val 48796"/>
            </a:avLst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Lucida Console" charset="0"/>
              <a:ea typeface="ＭＳ Ｐゴシック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4135219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latin typeface="Times New Roman" pitchFamily="16" charset="0"/>
              </a:rPr>
              <a:t>- There </a:t>
            </a:r>
            <a:r>
              <a:rPr lang="en-US" dirty="0">
                <a:latin typeface="Times New Roman" pitchFamily="16" charset="0"/>
              </a:rPr>
              <a:t>are five clauses in this knowledge </a:t>
            </a:r>
            <a:r>
              <a:rPr lang="en-US" dirty="0" smtClean="0">
                <a:latin typeface="Times New Roman" pitchFamily="16" charset="0"/>
              </a:rPr>
              <a:t>base:  </a:t>
            </a:r>
            <a:r>
              <a:rPr lang="en-US" dirty="0" smtClean="0">
                <a:solidFill>
                  <a:srgbClr val="FF0000"/>
                </a:solidFill>
                <a:latin typeface="Times New Roman" pitchFamily="16" charset="0"/>
              </a:rPr>
              <a:t>two </a:t>
            </a:r>
            <a:r>
              <a:rPr lang="en-US" dirty="0">
                <a:solidFill>
                  <a:srgbClr val="FF0000"/>
                </a:solidFill>
                <a:latin typeface="Times New Roman" pitchFamily="16" charset="0"/>
              </a:rPr>
              <a:t>facts, and three rules</a:t>
            </a:r>
            <a:r>
              <a:rPr lang="en-US" dirty="0" smtClean="0">
                <a:latin typeface="Times New Roman" pitchFamily="16" charset="0"/>
              </a:rPr>
              <a:t>.</a:t>
            </a:r>
            <a:endParaRPr lang="en-US" dirty="0">
              <a:latin typeface="Times New Roman" pitchFamily="16" charset="0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latin typeface="Times New Roman" pitchFamily="16" charset="0"/>
              </a:rPr>
              <a:t>- The </a:t>
            </a:r>
            <a:r>
              <a:rPr lang="en-US" dirty="0">
                <a:latin typeface="Times New Roman" pitchFamily="16" charset="0"/>
              </a:rPr>
              <a:t>end of a clause is marked with a full stop.</a:t>
            </a:r>
          </a:p>
        </p:txBody>
      </p:sp>
      <p:sp>
        <p:nvSpPr>
          <p:cNvPr id="19" name="Text Box 1028"/>
          <p:cNvSpPr txBox="1">
            <a:spLocks noChangeArrowheads="1"/>
          </p:cNvSpPr>
          <p:nvPr/>
        </p:nvSpPr>
        <p:spPr bwMode="auto">
          <a:xfrm>
            <a:off x="0" y="471701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latin typeface="Times New Roman" pitchFamily="16" charset="0"/>
              </a:rPr>
              <a:t>- There </a:t>
            </a:r>
            <a:r>
              <a:rPr lang="en-US" dirty="0">
                <a:latin typeface="Times New Roman" pitchFamily="16" charset="0"/>
              </a:rPr>
              <a:t>are three predicates </a:t>
            </a:r>
            <a:r>
              <a:rPr lang="en-US" dirty="0" smtClean="0">
                <a:latin typeface="Times New Roman" pitchFamily="16" charset="0"/>
              </a:rPr>
              <a:t>in </a:t>
            </a:r>
            <a:r>
              <a:rPr lang="en-US" dirty="0">
                <a:latin typeface="Times New Roman" pitchFamily="16" charset="0"/>
              </a:rPr>
              <a:t>this knowledge </a:t>
            </a:r>
            <a:r>
              <a:rPr lang="en-US" dirty="0" smtClean="0">
                <a:latin typeface="Times New Roman" pitchFamily="16" charset="0"/>
              </a:rPr>
              <a:t>base: </a:t>
            </a:r>
            <a:r>
              <a:rPr lang="en-US" dirty="0" smtClean="0">
                <a:solidFill>
                  <a:srgbClr val="FF0000"/>
                </a:solidFill>
                <a:latin typeface="Times New Roman" pitchFamily="16" charset="0"/>
              </a:rPr>
              <a:t>happy</a:t>
            </a:r>
            <a:r>
              <a:rPr lang="en-US" dirty="0">
                <a:solidFill>
                  <a:srgbClr val="FF0000"/>
                </a:solidFill>
                <a:latin typeface="Times New Roman" pitchFamily="16" charset="0"/>
              </a:rPr>
              <a:t>, listens2music, and </a:t>
            </a:r>
            <a:r>
              <a:rPr lang="en-US" dirty="0" err="1">
                <a:solidFill>
                  <a:srgbClr val="FF0000"/>
                </a:solidFill>
                <a:latin typeface="Times New Roman" pitchFamily="16" charset="0"/>
              </a:rPr>
              <a:t>playsAirGuitar</a:t>
            </a:r>
            <a:endParaRPr lang="en-US" dirty="0">
              <a:solidFill>
                <a:srgbClr val="FF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18/45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908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486150"/>
            <a:ext cx="7924800" cy="16573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GB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Try with your self</a:t>
            </a:r>
            <a:endParaRPr lang="en-US" altLang="zh-TW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1/45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895351"/>
            <a:ext cx="8610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indent="-509588">
              <a:spcAft>
                <a:spcPts val="600"/>
              </a:spcAft>
              <a:buClr>
                <a:schemeClr val="bg1"/>
              </a:buClr>
              <a:tabLst>
                <a:tab pos="165100" algn="l"/>
                <a:tab pos="344488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marcus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was a man                                </a:t>
            </a:r>
          </a:p>
          <a:p>
            <a:pPr marL="509588" indent="-509588">
              <a:spcAft>
                <a:spcPts val="600"/>
              </a:spcAft>
              <a:buClr>
                <a:schemeClr val="bg1"/>
              </a:buClr>
              <a:tabLst>
                <a:tab pos="165100" algn="l"/>
                <a:tab pos="344488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09588" indent="-509588">
              <a:spcAft>
                <a:spcPts val="600"/>
              </a:spcAft>
              <a:buClr>
                <a:schemeClr val="bg1"/>
              </a:buClr>
              <a:tabLst>
                <a:tab pos="165100" algn="l"/>
                <a:tab pos="344488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pompeians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romans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509588" indent="-509588">
              <a:spcAft>
                <a:spcPts val="600"/>
              </a:spcAft>
              <a:buClr>
                <a:schemeClr val="bg1"/>
              </a:buClr>
              <a:tabLst>
                <a:tab pos="165100" algn="l"/>
                <a:tab pos="344488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09588" indent="-509588">
              <a:spcAft>
                <a:spcPts val="600"/>
              </a:spcAft>
              <a:buClr>
                <a:schemeClr val="bg1"/>
              </a:buClr>
              <a:tabLst>
                <a:tab pos="165100" algn="l"/>
                <a:tab pos="344488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caesar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was a ruler.                               </a:t>
            </a:r>
          </a:p>
          <a:p>
            <a:pPr marL="509588" indent="-509588">
              <a:spcAft>
                <a:spcPts val="600"/>
              </a:spcAft>
              <a:buClr>
                <a:schemeClr val="bg1"/>
              </a:buClr>
              <a:tabLst>
                <a:tab pos="165100" algn="l"/>
                <a:tab pos="344488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09588" indent="-509588">
              <a:spcAft>
                <a:spcPts val="600"/>
              </a:spcAft>
              <a:buClr>
                <a:schemeClr val="bg1"/>
              </a:buClr>
              <a:tabLst>
                <a:tab pos="165100" algn="l"/>
                <a:tab pos="344488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All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romans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either loyal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caesar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hated him.</a:t>
            </a:r>
          </a:p>
          <a:p>
            <a:pPr marL="509588" indent="-509588">
              <a:spcAft>
                <a:spcPts val="600"/>
              </a:spcAft>
              <a:buClr>
                <a:schemeClr val="bg1"/>
              </a:buClr>
              <a:tabLst>
                <a:tab pos="165100" algn="l"/>
                <a:tab pos="344488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09588" indent="-509588">
              <a:spcAft>
                <a:spcPts val="600"/>
              </a:spcAft>
              <a:buClr>
                <a:schemeClr val="bg1"/>
              </a:buClr>
              <a:tabLst>
                <a:tab pos="165100" algn="l"/>
                <a:tab pos="344488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Everyone is loyal to someone.</a:t>
            </a:r>
          </a:p>
          <a:p>
            <a:pPr marL="509588" indent="-509588">
              <a:spcAft>
                <a:spcPts val="600"/>
              </a:spcAft>
              <a:buClr>
                <a:schemeClr val="bg1"/>
              </a:buClr>
              <a:tabLst>
                <a:tab pos="165100" algn="l"/>
                <a:tab pos="344488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09588" indent="-509588">
              <a:spcAft>
                <a:spcPts val="600"/>
              </a:spcAft>
              <a:buClr>
                <a:schemeClr val="bg1"/>
              </a:buClr>
              <a:tabLst>
                <a:tab pos="165100" algn="l"/>
                <a:tab pos="344488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marcus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tried to assassinate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caesar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 bwMode="auto">
          <a:xfrm>
            <a:off x="152400" y="1200150"/>
            <a:ext cx="37338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marcus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 bwMode="auto">
          <a:xfrm>
            <a:off x="152400" y="1962150"/>
            <a:ext cx="37338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∀ X 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pompeian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(X) =&gt; roman(X))</a:t>
            </a:r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 bwMode="auto">
          <a:xfrm>
            <a:off x="152400" y="2647950"/>
            <a:ext cx="37338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ruler(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caesar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Slide Number Placeholder 9"/>
          <p:cNvSpPr txBox="1">
            <a:spLocks/>
          </p:cNvSpPr>
          <p:nvPr/>
        </p:nvSpPr>
        <p:spPr bwMode="auto">
          <a:xfrm>
            <a:off x="152400" y="3409950"/>
            <a:ext cx="64008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∀ X 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romans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(X) =&gt;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loyalto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X,caesar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˅ hate(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X,caesar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</p:txBody>
      </p:sp>
      <p:sp>
        <p:nvSpPr>
          <p:cNvPr id="9" name="Slide Number Placeholder 9"/>
          <p:cNvSpPr txBox="1">
            <a:spLocks/>
          </p:cNvSpPr>
          <p:nvPr/>
        </p:nvSpPr>
        <p:spPr bwMode="auto">
          <a:xfrm>
            <a:off x="76200" y="4095750"/>
            <a:ext cx="37338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∀X ∃ Y 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loyalto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(X,Y))</a:t>
            </a:r>
          </a:p>
        </p:txBody>
      </p:sp>
      <p:sp>
        <p:nvSpPr>
          <p:cNvPr id="11" name="Slide Number Placeholder 9"/>
          <p:cNvSpPr txBox="1">
            <a:spLocks/>
          </p:cNvSpPr>
          <p:nvPr/>
        </p:nvSpPr>
        <p:spPr bwMode="auto">
          <a:xfrm>
            <a:off x="152400" y="4705350"/>
            <a:ext cx="37338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tryassassinate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marcus,caesar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19/45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908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486150"/>
            <a:ext cx="7924800" cy="16573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woman(</a:t>
            </a:r>
            <a:r>
              <a:rPr lang="en-US" sz="2000" dirty="0" err="1">
                <a:latin typeface="Times New Roman" pitchFamily="16" charset="0"/>
              </a:rPr>
              <a:t>mia</a:t>
            </a:r>
            <a:r>
              <a:rPr lang="en-US" sz="2000" dirty="0">
                <a:latin typeface="Times New Roman" pitchFamily="16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20/45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908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486150"/>
            <a:ext cx="7924800" cy="16573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woman(</a:t>
            </a:r>
            <a:r>
              <a:rPr lang="en-US" sz="2000" dirty="0" err="1">
                <a:latin typeface="Times New Roman" pitchFamily="16" charset="0"/>
              </a:rPr>
              <a:t>mia</a:t>
            </a:r>
            <a:r>
              <a:rPr lang="en-US" sz="2000" dirty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yes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21/45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908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486150"/>
            <a:ext cx="7924800" cy="16573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woman(</a:t>
            </a:r>
            <a:r>
              <a:rPr lang="en-US" sz="2000" dirty="0" err="1">
                <a:latin typeface="Times New Roman" pitchFamily="16" charset="0"/>
              </a:rPr>
              <a:t>mia</a:t>
            </a:r>
            <a:r>
              <a:rPr lang="en-US" sz="2000" dirty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yes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  <a:r>
              <a:rPr lang="en-US" sz="2000" dirty="0" err="1">
                <a:latin typeface="Times New Roman" pitchFamily="16" charset="0"/>
              </a:rPr>
              <a:t>playsAirGuitar</a:t>
            </a:r>
            <a:r>
              <a:rPr lang="en-US" sz="2000" dirty="0">
                <a:latin typeface="Times New Roman" pitchFamily="16" charset="0"/>
              </a:rPr>
              <a:t>(</a:t>
            </a:r>
            <a:r>
              <a:rPr lang="en-US" sz="2000" dirty="0" err="1">
                <a:latin typeface="Times New Roman" pitchFamily="16" charset="0"/>
              </a:rPr>
              <a:t>jody</a:t>
            </a:r>
            <a:r>
              <a:rPr lang="en-US" sz="2000" dirty="0">
                <a:latin typeface="Times New Roman" pitchFamily="16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22/45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4384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333750"/>
            <a:ext cx="7924800" cy="18097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woman(</a:t>
            </a:r>
            <a:r>
              <a:rPr lang="en-US" sz="2000" dirty="0" err="1">
                <a:latin typeface="Times New Roman" pitchFamily="16" charset="0"/>
              </a:rPr>
              <a:t>mia</a:t>
            </a:r>
            <a:r>
              <a:rPr lang="en-US" sz="2000" dirty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yes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  <a:r>
              <a:rPr lang="en-US" sz="2000" dirty="0" err="1">
                <a:latin typeface="Times New Roman" pitchFamily="16" charset="0"/>
              </a:rPr>
              <a:t>playsAirGuitar</a:t>
            </a:r>
            <a:r>
              <a:rPr lang="en-US" sz="2000" dirty="0">
                <a:latin typeface="Times New Roman" pitchFamily="16" charset="0"/>
              </a:rPr>
              <a:t>(</a:t>
            </a:r>
            <a:r>
              <a:rPr lang="en-US" sz="2000" dirty="0" err="1">
                <a:latin typeface="Times New Roman" pitchFamily="16" charset="0"/>
              </a:rPr>
              <a:t>jody</a:t>
            </a:r>
            <a:r>
              <a:rPr lang="en-US" sz="2000" dirty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yes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23/45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19812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857500"/>
            <a:ext cx="7924800" cy="228600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woman(</a:t>
            </a:r>
            <a:r>
              <a:rPr lang="en-US" sz="2000" dirty="0" err="1">
                <a:latin typeface="Times New Roman" pitchFamily="16" charset="0"/>
              </a:rPr>
              <a:t>mia</a:t>
            </a:r>
            <a:r>
              <a:rPr lang="en-US" sz="2000" dirty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yes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  <a:r>
              <a:rPr lang="en-US" sz="2000" dirty="0" err="1">
                <a:latin typeface="Times New Roman" pitchFamily="16" charset="0"/>
              </a:rPr>
              <a:t>playsAirGuitar</a:t>
            </a:r>
            <a:r>
              <a:rPr lang="en-US" sz="2000" dirty="0">
                <a:latin typeface="Times New Roman" pitchFamily="16" charset="0"/>
              </a:rPr>
              <a:t>(</a:t>
            </a:r>
            <a:r>
              <a:rPr lang="en-US" sz="2000" dirty="0" err="1">
                <a:latin typeface="Times New Roman" pitchFamily="16" charset="0"/>
              </a:rPr>
              <a:t>jody</a:t>
            </a:r>
            <a:r>
              <a:rPr lang="en-US" sz="2000" dirty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yes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  <a:r>
              <a:rPr lang="en-US" sz="2000" dirty="0" err="1">
                <a:latin typeface="Times New Roman" pitchFamily="16" charset="0"/>
              </a:rPr>
              <a:t>playsAirGuitar</a:t>
            </a:r>
            <a:r>
              <a:rPr lang="en-US" sz="2000" dirty="0">
                <a:latin typeface="Times New Roman" pitchFamily="16" charset="0"/>
              </a:rPr>
              <a:t>(</a:t>
            </a:r>
            <a:r>
              <a:rPr lang="en-US" sz="2000" dirty="0" err="1">
                <a:latin typeface="Times New Roman" pitchFamily="16" charset="0"/>
              </a:rPr>
              <a:t>mia</a:t>
            </a:r>
            <a:r>
              <a:rPr lang="en-US" sz="2000" dirty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no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24/45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146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409950"/>
            <a:ext cx="7924800" cy="17335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6" charset="0"/>
              </a:rPr>
              <a:t>?- </a:t>
            </a:r>
            <a:r>
              <a:rPr lang="en-US" sz="2000" dirty="0" smtClean="0">
                <a:latin typeface="Times New Roman" pitchFamily="16" charset="0"/>
              </a:rPr>
              <a:t>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25/45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146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409950"/>
            <a:ext cx="7924800" cy="17335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  <a:r>
              <a:rPr lang="en-US" sz="2000" dirty="0" smtClean="0">
                <a:latin typeface="Times New Roman" pitchFamily="16" charset="0"/>
              </a:rPr>
              <a:t>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no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26/45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146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409950"/>
            <a:ext cx="7924800" cy="17335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  <a:r>
              <a:rPr lang="en-US" sz="2000" dirty="0" smtClean="0">
                <a:latin typeface="Times New Roman" pitchFamily="16" charset="0"/>
              </a:rPr>
              <a:t>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ERROR: predicate </a:t>
            </a:r>
            <a:r>
              <a:rPr lang="en-US" sz="2000" dirty="0" smtClean="0">
                <a:latin typeface="Times New Roman" pitchFamily="16" charset="0"/>
              </a:rPr>
              <a:t>man/1 </a:t>
            </a:r>
            <a:r>
              <a:rPr lang="en-US" sz="2000" dirty="0">
                <a:latin typeface="Times New Roman" pitchFamily="16" charset="0"/>
              </a:rPr>
              <a:t>not defined.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27/45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146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409950"/>
            <a:ext cx="7924800" cy="17335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party.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28/45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146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409950"/>
            <a:ext cx="7924800" cy="17335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party.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yes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Terms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2/45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895351"/>
            <a:ext cx="9144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Objects in natural language are represented by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§"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In the predicate logic objects will be represented by strings called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The sentences in predicate logic are special constructs built from terms called </a:t>
            </a:r>
          </a:p>
          <a:p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formulas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or well-formed formulas (</a:t>
            </a:r>
            <a:r>
              <a:rPr lang="en-US" altLang="zh-TW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wff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altLang="zh-TW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29/45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146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409950"/>
            <a:ext cx="7924800" cy="17335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  <a:r>
              <a:rPr lang="en-US" sz="2000" dirty="0" err="1">
                <a:latin typeface="Times New Roman" pitchFamily="16" charset="0"/>
              </a:rPr>
              <a:t>rockConcert</a:t>
            </a:r>
            <a:r>
              <a:rPr lang="en-US" sz="2000" dirty="0">
                <a:latin typeface="Times New Roman" pitchFamily="16" charset="0"/>
              </a:rPr>
              <a:t>.</a:t>
            </a:r>
          </a:p>
          <a:p>
            <a:pPr marL="342900" indent="-342900">
              <a:buFontTx/>
              <a:buNone/>
              <a:defRPr/>
            </a:pPr>
            <a:endParaRPr lang="en-US" sz="20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30/45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146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party.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409950"/>
            <a:ext cx="7924800" cy="17335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  <a:r>
              <a:rPr lang="en-US" sz="2000" dirty="0" err="1">
                <a:latin typeface="Times New Roman" pitchFamily="16" charset="0"/>
              </a:rPr>
              <a:t>rockConcert</a:t>
            </a:r>
            <a:r>
              <a:rPr lang="en-US" sz="2000" dirty="0">
                <a:latin typeface="Times New Roman" pitchFamily="16" charset="0"/>
              </a:rPr>
              <a:t>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no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Expressing Conjunction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31/45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895350"/>
            <a:ext cx="7924800" cy="24384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happy(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listens2music(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</a:t>
            </a:r>
            <a:endParaRPr lang="en-US" sz="2000" dirty="0" smtClean="0">
              <a:latin typeface="Times New Roman" pitchFamily="16" charset="0"/>
            </a:endParaRP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):- listens2music(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6" charset="0"/>
              </a:rPr>
              <a:t>, </a:t>
            </a:r>
            <a:r>
              <a:rPr lang="en-US" sz="2000" dirty="0" smtClean="0">
                <a:latin typeface="Times New Roman" pitchFamily="16" charset="0"/>
              </a:rPr>
              <a:t>happy(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):- happy(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</a:t>
            </a:r>
            <a:endParaRPr lang="en-US" sz="2000" dirty="0" smtClean="0">
              <a:latin typeface="Times New Roman" pitchFamily="16" charset="0"/>
            </a:endParaRPr>
          </a:p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):- listens2music(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</a:t>
            </a:r>
            <a:endParaRPr lang="en-US" sz="2000" dirty="0" smtClean="0">
              <a:latin typeface="Times New Roman" pitchFamily="16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79095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Verdana" pitchFamily="34" charset="0"/>
              </a:rPr>
              <a:t>The comma </a:t>
            </a:r>
            <a:r>
              <a:rPr lang="en-US" altLang="en-US" i="1" dirty="0" smtClean="0">
                <a:solidFill>
                  <a:srgbClr val="FF0000"/>
                </a:solidFill>
                <a:latin typeface="Verdana" pitchFamily="34" charset="0"/>
              </a:rPr>
              <a:t>“</a:t>
            </a:r>
            <a:r>
              <a:rPr lang="en-US" i="1" dirty="0" smtClean="0">
                <a:solidFill>
                  <a:srgbClr val="FF0000"/>
                </a:solidFill>
                <a:latin typeface="Verdana" pitchFamily="34" charset="0"/>
              </a:rPr>
              <a:t>," expresses conjunction in Prolog (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</a:rPr>
              <a:t>and</a:t>
            </a:r>
            <a:r>
              <a:rPr lang="en-US" i="1" dirty="0" smtClean="0">
                <a:solidFill>
                  <a:srgbClr val="FF0000"/>
                </a:solidFill>
                <a:latin typeface="Verdana" pitchFamily="34" charset="0"/>
              </a:rPr>
              <a:t>) </a:t>
            </a:r>
            <a:endParaRPr lang="en-US" i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3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32/45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895350"/>
            <a:ext cx="7924800" cy="24384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6" charset="0"/>
              </a:rPr>
              <a:t>happy(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6" charset="0"/>
              </a:rPr>
              <a:t>listens2music(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):- listens2music(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), happy(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):- happy(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):- listens2music(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333750"/>
            <a:ext cx="7924800" cy="18097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  <a:r>
              <a:rPr lang="en-US" sz="2000" dirty="0" err="1">
                <a:latin typeface="Times New Roman" pitchFamily="16" charset="0"/>
              </a:rPr>
              <a:t>playsAirGuitar</a:t>
            </a:r>
            <a:r>
              <a:rPr lang="en-US" sz="2000" dirty="0">
                <a:latin typeface="Times New Roman" pitchFamily="16" charset="0"/>
              </a:rPr>
              <a:t>(</a:t>
            </a:r>
            <a:r>
              <a:rPr lang="en-US" sz="2000" dirty="0" err="1">
                <a:latin typeface="Times New Roman" pitchFamily="16" charset="0"/>
              </a:rPr>
              <a:t>vincent</a:t>
            </a:r>
            <a:r>
              <a:rPr lang="en-US" sz="2000" dirty="0">
                <a:latin typeface="Times New Roman" pitchFamily="16" charset="0"/>
              </a:rPr>
              <a:t>). 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no</a:t>
            </a:r>
          </a:p>
          <a:p>
            <a:pPr indent="-342900"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3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33/45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895350"/>
            <a:ext cx="7924800" cy="24384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happy(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listens2music(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):- listens2music(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), happy(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):- happy(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):- listens2music(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333750"/>
            <a:ext cx="7924800" cy="18097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 </a:t>
            </a:r>
            <a:endParaRPr lang="en-US" sz="2000" dirty="0">
              <a:latin typeface="Times New Roman" pitchFamily="1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yes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Expressing Disjunction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34/45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895350"/>
            <a:ext cx="7924800" cy="24384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happy(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listens2music(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Times New Roman" pitchFamily="16" charset="0"/>
              </a:rPr>
              <a:t>playsAirGuitar</a:t>
            </a:r>
            <a:r>
              <a:rPr lang="en-US" sz="2000" dirty="0" smtClean="0">
                <a:latin typeface="Times New Roman" pitchFamily="16" charset="0"/>
              </a:rPr>
              <a:t>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):- listens2music(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), happy(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latin typeface="Times New Roman" pitchFamily="16" charset="0"/>
              </a:rPr>
              <a:t>playsAirGuitar</a:t>
            </a:r>
            <a:r>
              <a:rPr lang="en-US" sz="2000" b="1" dirty="0" smtClean="0">
                <a:latin typeface="Times New Roman" pitchFamily="16" charset="0"/>
              </a:rPr>
              <a:t>(</a:t>
            </a:r>
            <a:r>
              <a:rPr lang="en-US" sz="2000" b="1" dirty="0" err="1" smtClean="0">
                <a:latin typeface="Times New Roman" pitchFamily="16" charset="0"/>
              </a:rPr>
              <a:t>moh</a:t>
            </a:r>
            <a:r>
              <a:rPr lang="en-US" sz="2000" b="1" dirty="0" smtClean="0">
                <a:latin typeface="Times New Roman" pitchFamily="16" charset="0"/>
              </a:rPr>
              <a:t>):- happy(</a:t>
            </a:r>
            <a:r>
              <a:rPr lang="en-US" sz="2000" b="1" dirty="0" err="1" smtClean="0">
                <a:latin typeface="Times New Roman" pitchFamily="16" charset="0"/>
              </a:rPr>
              <a:t>moh</a:t>
            </a:r>
            <a:r>
              <a:rPr lang="en-US" sz="2000" b="1" dirty="0" smtClean="0">
                <a:latin typeface="Times New Roman" pitchFamily="16" charset="0"/>
              </a:rPr>
              <a:t>).</a:t>
            </a:r>
          </a:p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latin typeface="Times New Roman" pitchFamily="16" charset="0"/>
              </a:rPr>
              <a:t>playsAirGuitar</a:t>
            </a:r>
            <a:r>
              <a:rPr lang="en-US" sz="2000" b="1" dirty="0" smtClean="0">
                <a:latin typeface="Times New Roman" pitchFamily="16" charset="0"/>
              </a:rPr>
              <a:t>(</a:t>
            </a:r>
            <a:r>
              <a:rPr lang="en-US" sz="2000" b="1" dirty="0" err="1" smtClean="0">
                <a:latin typeface="Times New Roman" pitchFamily="16" charset="0"/>
              </a:rPr>
              <a:t>moh</a:t>
            </a:r>
            <a:r>
              <a:rPr lang="en-US" sz="2000" b="1" dirty="0" smtClean="0">
                <a:latin typeface="Times New Roman" pitchFamily="16" charset="0"/>
              </a:rPr>
              <a:t>):- listens2music(</a:t>
            </a:r>
            <a:r>
              <a:rPr lang="en-US" sz="2000" b="1" dirty="0" err="1" smtClean="0">
                <a:latin typeface="Times New Roman" pitchFamily="16" charset="0"/>
              </a:rPr>
              <a:t>moh</a:t>
            </a:r>
            <a:r>
              <a:rPr lang="en-US" sz="2000" b="1" dirty="0" smtClean="0">
                <a:latin typeface="Times New Roman" pitchFamily="16" charset="0"/>
              </a:rPr>
              <a:t>).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333750"/>
            <a:ext cx="7924800" cy="1828800"/>
          </a:xfrm>
          <a:prstGeom prst="rect">
            <a:avLst/>
          </a:prstGeom>
          <a:solidFill>
            <a:srgbClr val="DDDDDD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happy(</a:t>
            </a:r>
            <a:r>
              <a:rPr lang="en-US" sz="2000" dirty="0" err="1">
                <a:latin typeface="Times New Roman" pitchFamily="16" charset="0"/>
              </a:rPr>
              <a:t>vincent</a:t>
            </a:r>
            <a:r>
              <a:rPr lang="en-US" sz="2000" dirty="0">
                <a:latin typeface="Times New Roman" pitchFamily="16" charset="0"/>
              </a:rPr>
              <a:t>).</a:t>
            </a:r>
          </a:p>
          <a:p>
            <a:pPr marL="342900" indent="-342900"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listens2music(</a:t>
            </a:r>
            <a:r>
              <a:rPr lang="en-US" sz="2000" dirty="0" err="1" smtClean="0">
                <a:latin typeface="Times New Roman" pitchFamily="16" charset="0"/>
              </a:rPr>
              <a:t>moh</a:t>
            </a:r>
            <a:r>
              <a:rPr lang="en-US" sz="2000" dirty="0" smtClean="0">
                <a:latin typeface="Times New Roman" pitchFamily="16" charset="0"/>
              </a:rPr>
              <a:t>).</a:t>
            </a:r>
            <a:endParaRPr lang="en-US" sz="2000" dirty="0">
              <a:latin typeface="Times New Roman" pitchFamily="16" charset="0"/>
            </a:endParaRPr>
          </a:p>
          <a:p>
            <a:pPr marL="342900" indent="-342900">
              <a:buFontTx/>
              <a:buNone/>
              <a:defRPr/>
            </a:pPr>
            <a:r>
              <a:rPr lang="en-US" sz="2000" dirty="0" err="1">
                <a:latin typeface="Times New Roman" pitchFamily="16" charset="0"/>
              </a:rPr>
              <a:t>playsAirGuitar</a:t>
            </a:r>
            <a:r>
              <a:rPr lang="en-US" sz="2000" dirty="0">
                <a:latin typeface="Times New Roman" pitchFamily="16" charset="0"/>
              </a:rPr>
              <a:t>(</a:t>
            </a:r>
            <a:r>
              <a:rPr lang="en-US" sz="2000" dirty="0" err="1">
                <a:latin typeface="Times New Roman" pitchFamily="16" charset="0"/>
              </a:rPr>
              <a:t>vincent</a:t>
            </a:r>
            <a:r>
              <a:rPr lang="en-US" sz="2000" dirty="0">
                <a:latin typeface="Times New Roman" pitchFamily="16" charset="0"/>
              </a:rPr>
              <a:t>):- listens2music(</a:t>
            </a:r>
            <a:r>
              <a:rPr lang="en-US" sz="2000" dirty="0" err="1">
                <a:latin typeface="Times New Roman" pitchFamily="16" charset="0"/>
              </a:rPr>
              <a:t>vincent</a:t>
            </a:r>
            <a:r>
              <a:rPr lang="en-US" sz="2000" dirty="0">
                <a:latin typeface="Times New Roman" pitchFamily="16" charset="0"/>
              </a:rPr>
              <a:t>), happy(</a:t>
            </a:r>
            <a:r>
              <a:rPr lang="en-US" sz="2000" dirty="0" err="1">
                <a:latin typeface="Times New Roman" pitchFamily="16" charset="0"/>
              </a:rPr>
              <a:t>vincent</a:t>
            </a:r>
            <a:r>
              <a:rPr lang="en-US" sz="2000" dirty="0">
                <a:latin typeface="Times New Roman" pitchFamily="16" charset="0"/>
              </a:rPr>
              <a:t>).</a:t>
            </a:r>
          </a:p>
          <a:p>
            <a:pPr marL="342900" indent="-342900">
              <a:buFontTx/>
              <a:buNone/>
              <a:defRPr/>
            </a:pPr>
            <a:r>
              <a:rPr lang="en-US" sz="2000" b="1" dirty="0" err="1" smtClean="0">
                <a:latin typeface="Times New Roman" pitchFamily="16" charset="0"/>
              </a:rPr>
              <a:t>playsAirGuitar</a:t>
            </a:r>
            <a:r>
              <a:rPr lang="en-US" sz="2000" b="1" dirty="0" smtClean="0">
                <a:latin typeface="Times New Roman" pitchFamily="16" charset="0"/>
              </a:rPr>
              <a:t>(</a:t>
            </a:r>
            <a:r>
              <a:rPr lang="en-US" sz="2000" b="1" dirty="0" err="1" smtClean="0">
                <a:latin typeface="Times New Roman" pitchFamily="16" charset="0"/>
              </a:rPr>
              <a:t>moh</a:t>
            </a:r>
            <a:r>
              <a:rPr lang="en-US" sz="2000" b="1" dirty="0" smtClean="0">
                <a:latin typeface="Times New Roman" pitchFamily="16" charset="0"/>
              </a:rPr>
              <a:t>):- happy(</a:t>
            </a:r>
            <a:r>
              <a:rPr lang="en-US" sz="2000" b="1" dirty="0" err="1" smtClean="0">
                <a:latin typeface="Times New Roman" pitchFamily="16" charset="0"/>
              </a:rPr>
              <a:t>moh</a:t>
            </a:r>
            <a:r>
              <a:rPr lang="en-US" sz="2000" b="1" dirty="0" smtClean="0">
                <a:latin typeface="Times New Roman" pitchFamily="16" charset="0"/>
              </a:rPr>
              <a:t>); listens2music(</a:t>
            </a:r>
            <a:r>
              <a:rPr lang="en-US" sz="2000" b="1" dirty="0" err="1" smtClean="0">
                <a:latin typeface="Times New Roman" pitchFamily="16" charset="0"/>
              </a:rPr>
              <a:t>moh</a:t>
            </a:r>
            <a:r>
              <a:rPr lang="en-US" sz="2000" b="1" dirty="0" smtClean="0">
                <a:latin typeface="Arial" charset="0"/>
                <a:ea typeface="ＭＳ Ｐゴシック" charset="0"/>
                <a:cs typeface="Arial" charset="0"/>
              </a:rPr>
              <a:t>).</a:t>
            </a:r>
            <a:endParaRPr lang="en-US" sz="2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793218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i="1" dirty="0" smtClean="0">
                <a:solidFill>
                  <a:srgbClr val="FF0000"/>
                </a:solidFill>
                <a:latin typeface="Verdana" pitchFamily="34" charset="0"/>
              </a:rPr>
              <a:t>“</a:t>
            </a:r>
            <a:r>
              <a:rPr lang="en-US" i="1" dirty="0" smtClean="0">
                <a:solidFill>
                  <a:srgbClr val="FF0000"/>
                </a:solidFill>
                <a:latin typeface="Verdana" pitchFamily="34" charset="0"/>
              </a:rPr>
              <a:t>;" expresses Disjunction in Prolog (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</a:rPr>
              <a:t>or</a:t>
            </a:r>
            <a:r>
              <a:rPr lang="en-US" i="1" dirty="0" smtClean="0">
                <a:solidFill>
                  <a:srgbClr val="FF0000"/>
                </a:solidFill>
                <a:latin typeface="Verdana" pitchFamily="34" charset="0"/>
              </a:rPr>
              <a:t>) </a:t>
            </a:r>
            <a:endParaRPr lang="en-US" i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Prolog Connectives 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35/45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95350"/>
            <a:ext cx="9144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6" charset="0"/>
              </a:rPr>
              <a:t> Connectives are used to join atomic predicates together to make  </a:t>
            </a:r>
          </a:p>
          <a:p>
            <a:r>
              <a:rPr lang="en-US" sz="2500" dirty="0" smtClean="0">
                <a:latin typeface="Times New Roman" pitchFamily="16" charset="0"/>
              </a:rPr>
              <a:t>   more complex relationships. </a:t>
            </a:r>
          </a:p>
          <a:p>
            <a:endParaRPr lang="en-US" sz="2000" dirty="0" smtClean="0">
              <a:latin typeface="Times New Roman" pitchFamily="1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6" charset="0"/>
              </a:rPr>
              <a:t> The table below lists the main Prolog connectives and their meaning  </a:t>
            </a:r>
          </a:p>
          <a:p>
            <a:r>
              <a:rPr lang="en-US" sz="2500" dirty="0" smtClean="0">
                <a:latin typeface="Times New Roman" pitchFamily="16" charset="0"/>
              </a:rPr>
              <a:t>   in English and Predicate logic</a:t>
            </a:r>
            <a:endParaRPr lang="ar-EG" sz="2500" dirty="0">
              <a:latin typeface="Times New Roman" pitchFamily="1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3393" t="20571" r="14554" b="49000"/>
          <a:stretch>
            <a:fillRect/>
          </a:stretch>
        </p:blipFill>
        <p:spPr bwMode="auto">
          <a:xfrm>
            <a:off x="914400" y="2860950"/>
            <a:ext cx="7854043" cy="20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Prolog Variables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36/45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667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marsellus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loves(pumpkin, 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, pumpkin).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62350"/>
            <a:ext cx="7924800" cy="15811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woman(X).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Variable Instantiation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37/45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667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marsellus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loves(pumpkin, 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, pumpkin).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562350"/>
            <a:ext cx="7924800" cy="15811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woman(X).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X=</a:t>
            </a:r>
            <a:r>
              <a:rPr lang="en-US" sz="2000" dirty="0" err="1">
                <a:latin typeface="Times New Roman" pitchFamily="16" charset="0"/>
              </a:rPr>
              <a:t>mia</a:t>
            </a:r>
            <a:endParaRPr lang="en-US" sz="2000" dirty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Asking Alternatives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38/45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667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marsellus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loves(pumpkin, 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, pumpkin).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62350"/>
            <a:ext cx="7924800" cy="160020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woman(X).</a:t>
            </a:r>
          </a:p>
          <a:p>
            <a:pPr marL="342900" indent="-342900"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X=</a:t>
            </a:r>
            <a:r>
              <a:rPr lang="en-US" sz="2000" dirty="0" err="1">
                <a:latin typeface="Times New Roman" pitchFamily="16" charset="0"/>
              </a:rPr>
              <a:t>mia</a:t>
            </a:r>
            <a:r>
              <a:rPr lang="en-US" sz="2000" dirty="0">
                <a:latin typeface="Times New Roman" pitchFamily="16" charset="0"/>
              </a:rPr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3/45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895351"/>
            <a:ext cx="8839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Clauses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Tom is John’s child.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Ann is Tom’s child.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John is Mark’s child.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Alice is John’s child.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grandchild of person is a child of child of this person.</a:t>
            </a:r>
          </a:p>
          <a:p>
            <a:pPr lvl="1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Formalization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child (tom, john).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child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tom).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child (john, mark).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child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john).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X Y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Z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child(X, Z)  child(Z, Y)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grandchild(X, Y)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4572000" y="4705350"/>
            <a:ext cx="41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Asking Alternatives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39/45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667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marsellus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loves(pumpkin, 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, pumpkin).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62350"/>
            <a:ext cx="7924800" cy="15811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woman(X).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X=</a:t>
            </a:r>
            <a:r>
              <a:rPr lang="en-US" sz="2000" dirty="0" err="1">
                <a:latin typeface="Times New Roman" pitchFamily="16" charset="0"/>
              </a:rPr>
              <a:t>mia</a:t>
            </a:r>
            <a:r>
              <a:rPr lang="en-US" sz="2000" dirty="0">
                <a:latin typeface="Times New Roman" pitchFamily="16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X=</a:t>
            </a:r>
            <a:r>
              <a:rPr lang="en-US" sz="2000" dirty="0" err="1">
                <a:latin typeface="Times New Roman" pitchFamily="16" charset="0"/>
              </a:rPr>
              <a:t>jody</a:t>
            </a:r>
            <a:endParaRPr lang="en-US" sz="2000" dirty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Asking Alternatives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40/45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667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marsellus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loves(pumpkin, 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, pumpkin).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562350"/>
            <a:ext cx="7924800" cy="160020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woman(X).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X=</a:t>
            </a:r>
            <a:r>
              <a:rPr lang="en-US" sz="2000" dirty="0" err="1">
                <a:latin typeface="Times New Roman" pitchFamily="16" charset="0"/>
              </a:rPr>
              <a:t>mia</a:t>
            </a:r>
            <a:r>
              <a:rPr lang="en-US" sz="2000" dirty="0">
                <a:latin typeface="Times New Roman" pitchFamily="16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X=</a:t>
            </a:r>
            <a:r>
              <a:rPr lang="en-US" sz="2000" dirty="0" err="1">
                <a:latin typeface="Times New Roman" pitchFamily="16" charset="0"/>
              </a:rPr>
              <a:t>jody</a:t>
            </a:r>
            <a:r>
              <a:rPr lang="en-US" sz="2000" dirty="0">
                <a:latin typeface="Times New Roman" pitchFamily="16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X=</a:t>
            </a:r>
            <a:r>
              <a:rPr lang="en-US" sz="2000" dirty="0" err="1">
                <a:latin typeface="Times New Roman" pitchFamily="16" charset="0"/>
              </a:rPr>
              <a:t>yolanda</a:t>
            </a:r>
            <a:endParaRPr lang="en-US" sz="2000" dirty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Asking Alternatives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41/45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5908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marsellus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loves(pumpkin, 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, pumpkin).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486150"/>
            <a:ext cx="7924800" cy="167640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woman(X).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X=</a:t>
            </a:r>
            <a:r>
              <a:rPr lang="en-US" sz="2000" dirty="0" err="1">
                <a:latin typeface="Times New Roman" pitchFamily="16" charset="0"/>
              </a:rPr>
              <a:t>mia</a:t>
            </a:r>
            <a:r>
              <a:rPr lang="en-US" sz="2000" dirty="0">
                <a:latin typeface="Times New Roman" pitchFamily="16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X=</a:t>
            </a:r>
            <a:r>
              <a:rPr lang="en-US" sz="2000" dirty="0" err="1">
                <a:latin typeface="Times New Roman" pitchFamily="16" charset="0"/>
              </a:rPr>
              <a:t>jody</a:t>
            </a:r>
            <a:r>
              <a:rPr lang="en-US" sz="2000" dirty="0">
                <a:latin typeface="Times New Roman" pitchFamily="16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X=</a:t>
            </a:r>
            <a:r>
              <a:rPr lang="en-US" sz="2000" dirty="0" err="1">
                <a:latin typeface="Times New Roman" pitchFamily="16" charset="0"/>
              </a:rPr>
              <a:t>yolanda</a:t>
            </a:r>
            <a:r>
              <a:rPr lang="en-US" sz="2000" dirty="0">
                <a:latin typeface="Times New Roman" pitchFamily="16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no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4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42/45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667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marsellus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loves(pumpkin, 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, pumpkin).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562350"/>
            <a:ext cx="7924800" cy="160020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loves(</a:t>
            </a:r>
            <a:r>
              <a:rPr lang="en-US" sz="2000" dirty="0" err="1">
                <a:latin typeface="Times New Roman" pitchFamily="16" charset="0"/>
              </a:rPr>
              <a:t>marsellus,X</a:t>
            </a:r>
            <a:r>
              <a:rPr lang="en-US" sz="2000" dirty="0">
                <a:latin typeface="Times New Roman" pitchFamily="16" charset="0"/>
              </a:rPr>
              <a:t>), woman(X). 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4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43/45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667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marsellus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loves(pumpkin, 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, pumpkin).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62350"/>
            <a:ext cx="7924800" cy="15811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loves(</a:t>
            </a:r>
            <a:r>
              <a:rPr lang="en-US" sz="2000" dirty="0" err="1">
                <a:latin typeface="Times New Roman" pitchFamily="16" charset="0"/>
              </a:rPr>
              <a:t>marsellus,X</a:t>
            </a:r>
            <a:r>
              <a:rPr lang="en-US" sz="2000" dirty="0">
                <a:latin typeface="Times New Roman" pitchFamily="16" charset="0"/>
              </a:rPr>
              <a:t>), woman(X).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X=</a:t>
            </a:r>
            <a:r>
              <a:rPr lang="en-US" sz="2000" dirty="0" err="1">
                <a:latin typeface="Times New Roman" pitchFamily="16" charset="0"/>
              </a:rPr>
              <a:t>mia</a:t>
            </a:r>
            <a:endParaRPr lang="en-US" sz="2000" dirty="0">
              <a:latin typeface="Times New Roman" pitchFamily="1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yes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4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44/45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667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marsellus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loves(pumpkin, 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, pumpkin).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62350"/>
            <a:ext cx="7924800" cy="15811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>
                <a:latin typeface="Times New Roman" pitchFamily="16" charset="0"/>
              </a:rPr>
              <a:t>?- loves(</a:t>
            </a:r>
            <a:r>
              <a:rPr lang="en-US" sz="2000" dirty="0" err="1">
                <a:latin typeface="Times New Roman" pitchFamily="16" charset="0"/>
              </a:rPr>
              <a:t>pumpkin,X</a:t>
            </a:r>
            <a:r>
              <a:rPr lang="en-US" sz="2000" dirty="0">
                <a:latin typeface="Times New Roman" pitchFamily="16" charset="0"/>
              </a:rPr>
              <a:t>), woman(X). 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Base 4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45/45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95350"/>
            <a:ext cx="7924800" cy="2667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jody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woman(</a:t>
            </a:r>
            <a:r>
              <a:rPr lang="en-US" sz="2000" dirty="0" err="1" smtClean="0">
                <a:latin typeface="Times New Roman" pitchFamily="16" charset="0"/>
              </a:rPr>
              <a:t>yolanda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vincent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marsellus</a:t>
            </a:r>
            <a:r>
              <a:rPr lang="en-US" sz="2000" dirty="0" smtClean="0">
                <a:latin typeface="Times New Roman" pitchFamily="16" charset="0"/>
              </a:rPr>
              <a:t>, </a:t>
            </a:r>
            <a:r>
              <a:rPr lang="en-US" sz="2000" dirty="0" err="1" smtClean="0">
                <a:latin typeface="Times New Roman" pitchFamily="16" charset="0"/>
              </a:rPr>
              <a:t>mia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loves(pumpkin, 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dirty="0" smtClean="0">
                <a:latin typeface="Times New Roman" pitchFamily="16" charset="0"/>
              </a:rPr>
              <a:t>loves(</a:t>
            </a:r>
            <a:r>
              <a:rPr lang="en-US" sz="2000" dirty="0" err="1" smtClean="0">
                <a:latin typeface="Times New Roman" pitchFamily="16" charset="0"/>
              </a:rPr>
              <a:t>honey_bunny</a:t>
            </a:r>
            <a:r>
              <a:rPr lang="en-US" sz="2000" dirty="0" smtClean="0">
                <a:latin typeface="Times New Roman" pitchFamily="16" charset="0"/>
              </a:rPr>
              <a:t>, pumpkin).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62350"/>
            <a:ext cx="7924800" cy="158115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loves(</a:t>
            </a:r>
            <a:r>
              <a:rPr lang="en-US" sz="2000" dirty="0" err="1">
                <a:latin typeface="Times New Roman" pitchFamily="16" charset="0"/>
              </a:rPr>
              <a:t>pumpkin,X</a:t>
            </a:r>
            <a:r>
              <a:rPr lang="en-US" sz="2000" dirty="0">
                <a:latin typeface="Times New Roman" pitchFamily="16" charset="0"/>
              </a:rPr>
              <a:t>), woman(X).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no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Times New Roman" pitchFamily="16" charset="0"/>
              </a:rPr>
              <a:t>?- </a:t>
            </a: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1/20</a:t>
            </a:r>
          </a:p>
        </p:txBody>
      </p:sp>
      <p:pic>
        <p:nvPicPr>
          <p:cNvPr id="5" name="Picture 1" descr="C:\Users\eg\Desktop\thank-you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610" y="0"/>
            <a:ext cx="921461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 2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4/45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895351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Clauses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Mai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Jasmin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a woman.</a:t>
            </a:r>
          </a:p>
          <a:p>
            <a:pPr lvl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Magdy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 man.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Person is man or woman.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Father is a man and have a son.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2952750"/>
            <a:ext cx="6324600" cy="1981200"/>
            <a:chOff x="0" y="2952750"/>
            <a:chExt cx="6324600" cy="1981200"/>
          </a:xfrm>
        </p:grpSpPr>
        <p:sp>
          <p:nvSpPr>
            <p:cNvPr id="5" name="Rectangle 4"/>
            <p:cNvSpPr/>
            <p:nvPr/>
          </p:nvSpPr>
          <p:spPr>
            <a:xfrm>
              <a:off x="0" y="2952750"/>
              <a:ext cx="6324600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altLang="zh-TW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Formalization</a:t>
              </a:r>
            </a:p>
            <a:p>
              <a:pPr lvl="1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woman (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mai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</a:p>
            <a:p>
              <a:pPr lvl="1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woman (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jasmin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</a:p>
            <a:p>
              <a:pPr lvl="1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man (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magdy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</a:p>
            <a:p>
              <a:pPr lvl="1"/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man(X)  woman(X)     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person (X)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.</a:t>
              </a:r>
            </a:p>
            <a:p>
              <a:pPr lvl="1"/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man(X)  son(Y, X)     father (X, Y) .</a:t>
              </a:r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2711908" y="4286250"/>
              <a:ext cx="4122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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2559508" y="4564618"/>
              <a:ext cx="4122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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SWI &amp; </a:t>
            </a:r>
            <a:r>
              <a:rPr lang="en-GB" altLang="zh-TW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Prolog</a:t>
            </a:r>
            <a:r>
              <a:rPr lang="en-GB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Syntax</a:t>
            </a:r>
            <a:endParaRPr lang="en-US" altLang="zh-TW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5/45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94423"/>
            <a:ext cx="53340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SWI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Freely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available Prolog interpreter works with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Linux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Windows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or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Mac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many more Prolog interpreters</a:t>
            </a:r>
          </a:p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Prolog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Terms (Data Types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Constant (atom, number)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Variables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Compound Terms (structure, complex term)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Lists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Other Types of Terms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00600" y="2038350"/>
            <a:ext cx="4474613" cy="2762250"/>
            <a:chOff x="1028699" y="2819400"/>
            <a:chExt cx="8046454" cy="3810000"/>
          </a:xfrm>
        </p:grpSpPr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1028699" y="2819400"/>
              <a:ext cx="7772401" cy="3810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00CC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Lucida Console" charset="0"/>
                <a:ea typeface="ＭＳ Ｐゴシック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953000" y="2971800"/>
              <a:ext cx="1369808" cy="445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500" dirty="0">
                  <a:latin typeface="Lucida Console" charset="0"/>
                  <a:ea typeface="ＭＳ Ｐゴシック" charset="0"/>
                </a:rPr>
                <a:t>Terms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2749550" y="3886200"/>
              <a:ext cx="2822634" cy="445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dirty="0">
                  <a:latin typeface="Lucida Console" charset="0"/>
                  <a:ea typeface="ＭＳ Ｐゴシック" charset="0"/>
                </a:rPr>
                <a:t>Simple Terms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5923547" y="3886200"/>
              <a:ext cx="3151606" cy="445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500" dirty="0">
                  <a:latin typeface="Lucida Console" charset="0"/>
                  <a:ea typeface="ＭＳ Ｐゴシック" charset="0"/>
                </a:rPr>
                <a:t>Complex Terms</a:t>
              </a: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H="1">
              <a:off x="4000500" y="3429000"/>
              <a:ext cx="1524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Lucida Console" charset="0"/>
                <a:ea typeface="ＭＳ Ｐゴシック" charset="0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5524500" y="3429000"/>
              <a:ext cx="19812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Lucida Console" charset="0"/>
                <a:ea typeface="ＭＳ Ｐゴシック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701800" y="4876800"/>
              <a:ext cx="2199995" cy="445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500" dirty="0">
                  <a:latin typeface="Lucida Console" charset="0"/>
                  <a:ea typeface="ＭＳ Ｐゴシック" charset="0"/>
                </a:rPr>
                <a:t>Constants</a:t>
              </a: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4063999" y="4876800"/>
              <a:ext cx="2199995" cy="445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500" dirty="0">
                  <a:latin typeface="Lucida Console" charset="0"/>
                  <a:ea typeface="ＭＳ Ｐゴシック" charset="0"/>
                </a:rPr>
                <a:t>Variables</a:t>
              </a: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1295400" y="6019800"/>
              <a:ext cx="1369808" cy="445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dirty="0">
                  <a:latin typeface="Lucida Console" charset="0"/>
                  <a:ea typeface="ＭＳ Ｐゴシック" charset="0"/>
                </a:rPr>
                <a:t>Atoms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2933699" y="6019800"/>
              <a:ext cx="1784901" cy="445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500" dirty="0">
                  <a:latin typeface="Lucida Console" charset="0"/>
                  <a:ea typeface="ＭＳ Ｐゴシック" charset="0"/>
                </a:rPr>
                <a:t>Numbers</a:t>
              </a: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H="1">
              <a:off x="2705100" y="4267200"/>
              <a:ext cx="10668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Lucida Console" charset="0"/>
                <a:ea typeface="ＭＳ Ｐゴシック" charset="0"/>
              </a:endParaRPr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 flipH="1">
              <a:off x="1790700" y="5257800"/>
              <a:ext cx="83820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Lucida Console" charset="0"/>
                <a:ea typeface="ＭＳ Ｐゴシック" charset="0"/>
              </a:endParaRPr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3771900" y="4267200"/>
              <a:ext cx="9144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Lucida Console" charset="0"/>
                <a:ea typeface="ＭＳ Ｐゴシック" charset="0"/>
              </a:endParaRPr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2628900" y="5257800"/>
              <a:ext cx="91440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Lucida Console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GB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Atoms</a:t>
            </a:r>
            <a:endParaRPr lang="en-US" altLang="zh-TW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6/45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895351"/>
            <a:ext cx="9144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sequence of characters of upper-case letters, lower-case letters, digits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, or underscore, starting with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lower-case letter</a:t>
            </a:r>
          </a:p>
          <a:p>
            <a:pPr lvl="1">
              <a:lnSpc>
                <a:spcPct val="90000"/>
              </a:lnSpc>
              <a:defRPr/>
            </a:pPr>
            <a:endParaRPr lang="en-US" sz="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Ex.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big_kahuna_burger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playGuitar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arbitrary sequence of characters enclosed in single quotes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Ex.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'Vincent',  'Five dollar shake',  '@$%' </a:t>
            </a:r>
            <a:r>
              <a:rPr lang="en-US" sz="2400" dirty="0" smtClean="0"/>
              <a:t>	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sequence of special characters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Ex. 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   .    :-   @=</a:t>
            </a:r>
          </a:p>
          <a:p>
            <a:pPr marL="511175" lvl="2" indent="-506413"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sz="2000" dirty="0" smtClean="0">
              <a:latin typeface="Times New Roman" pitchFamily="16" charset="0"/>
            </a:endParaRPr>
          </a:p>
          <a:p>
            <a:pPr marL="511175" lvl="2" indent="-506413"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b="1" dirty="0" smtClean="0">
                <a:solidFill>
                  <a:srgbClr val="FF0000"/>
                </a:solidFill>
                <a:latin typeface="Times New Roman" pitchFamily="16" charset="0"/>
              </a:rPr>
              <a:t>Example</a:t>
            </a:r>
          </a:p>
          <a:p>
            <a:pPr marL="909638" lvl="2" indent="0">
              <a:buClr>
                <a:srgbClr val="FFFFFF"/>
              </a:buClr>
              <a:buFont typeface="Arial" charset="0"/>
              <a:buChar char="•"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b="1" dirty="0" smtClean="0">
                <a:latin typeface="Times New Roman" pitchFamily="16" charset="0"/>
              </a:rPr>
              <a:t>  </a:t>
            </a:r>
            <a:r>
              <a:rPr lang="en-GB" b="1" dirty="0" err="1" smtClean="0">
                <a:latin typeface="Times New Roman" pitchFamily="16" charset="0"/>
              </a:rPr>
              <a:t>anna</a:t>
            </a:r>
            <a:r>
              <a:rPr lang="en-GB" b="1" dirty="0" smtClean="0">
                <a:latin typeface="Times New Roman" pitchFamily="16" charset="0"/>
              </a:rPr>
              <a:t>  ,    nil   ,   x25   ,   x_   , </a:t>
            </a:r>
            <a:r>
              <a:rPr lang="en-US" b="1" dirty="0" smtClean="0">
                <a:latin typeface="Times New Roman" pitchFamily="16" charset="0"/>
              </a:rPr>
              <a:t>'</a:t>
            </a:r>
            <a:r>
              <a:rPr lang="en-GB" b="1" dirty="0" smtClean="0">
                <a:latin typeface="Times New Roman" pitchFamily="16" charset="0"/>
              </a:rPr>
              <a:t>X_24</a:t>
            </a:r>
            <a:r>
              <a:rPr lang="en-US" b="1" dirty="0" smtClean="0">
                <a:latin typeface="Times New Roman" pitchFamily="16" charset="0"/>
              </a:rPr>
              <a:t>'</a:t>
            </a:r>
            <a:r>
              <a:rPr lang="en-GB" b="1" dirty="0" smtClean="0">
                <a:latin typeface="Times New Roman" pitchFamily="16" charset="0"/>
              </a:rPr>
              <a:t>   , </a:t>
            </a:r>
            <a:r>
              <a:rPr lang="en-GB" b="1" dirty="0" smtClean="0">
                <a:latin typeface="Times New Roman" pitchFamily="16" charset="0"/>
                <a:sym typeface="Wingdings" pitchFamily="2" charset="2"/>
              </a:rPr>
              <a:t>&lt;...-&gt;,  </a:t>
            </a:r>
            <a:r>
              <a:rPr lang="en-US" b="1" dirty="0" smtClean="0">
                <a:latin typeface="Times New Roman" pitchFamily="16" charset="0"/>
                <a:sym typeface="Wingdings" pitchFamily="2" charset="2"/>
              </a:rPr>
              <a:t>@=,</a:t>
            </a:r>
            <a:endParaRPr lang="en-GB" b="1" dirty="0">
              <a:latin typeface="Times New Roman" pitchFamily="1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GB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Numbers &amp; </a:t>
            </a: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Variables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7/45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895351"/>
            <a:ext cx="9296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506413">
              <a:buClrTx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Numbers</a:t>
            </a: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US" dirty="0" smtClean="0">
                <a:latin typeface="Times New Roman" pitchFamily="16" charset="0"/>
              </a:rPr>
              <a:t>    - </a:t>
            </a:r>
            <a:r>
              <a:rPr lang="en-GB" dirty="0" smtClean="0">
                <a:latin typeface="Times New Roman" pitchFamily="16" charset="0"/>
              </a:rPr>
              <a:t>Integer numbers (using 0 – 9) (+ , - may be used)</a:t>
            </a: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sz="1000" dirty="0" smtClean="0">
              <a:latin typeface="Times New Roman" pitchFamily="16" charset="0"/>
            </a:endParaRP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dirty="0" smtClean="0">
                <a:latin typeface="Times New Roman" pitchFamily="16" charset="0"/>
              </a:rPr>
              <a:t>    - Decimal points numbers (</a:t>
            </a:r>
            <a:r>
              <a:rPr lang="en-GB" dirty="0" smtClean="0">
                <a:solidFill>
                  <a:srgbClr val="FF0000"/>
                </a:solidFill>
                <a:latin typeface="Times New Roman" pitchFamily="16" charset="0"/>
              </a:rPr>
              <a:t>e</a:t>
            </a:r>
            <a:r>
              <a:rPr lang="en-GB" dirty="0" smtClean="0">
                <a:latin typeface="Times New Roman" pitchFamily="16" charset="0"/>
              </a:rPr>
              <a:t> may be used)</a:t>
            </a:r>
          </a:p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sz="1000" dirty="0" smtClean="0">
              <a:latin typeface="Times New Roman" pitchFamily="16" charset="0"/>
            </a:endParaRPr>
          </a:p>
          <a:p>
            <a:pPr marL="511175" lvl="2" indent="-506413">
              <a:buClrTx/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dirty="0" smtClean="0">
                <a:latin typeface="Times New Roman" pitchFamily="16" charset="0"/>
              </a:rPr>
              <a:t>    - Ex.   </a:t>
            </a:r>
            <a:r>
              <a:rPr lang="en-GB" dirty="0" smtClean="0">
                <a:solidFill>
                  <a:srgbClr val="FF0000"/>
                </a:solidFill>
                <a:latin typeface="Times New Roman" pitchFamily="16" charset="0"/>
              </a:rPr>
              <a:t>123,  -123,  0.78,  -0.344</a:t>
            </a:r>
          </a:p>
          <a:p>
            <a:pPr marL="511175" lvl="2" indent="-506413">
              <a:buClrTx/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pPr marL="511175" lvl="2" indent="-506413">
              <a:buClrTx/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pPr marL="0" lvl="2" indent="-506413"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Variables</a:t>
            </a:r>
            <a:endParaRPr lang="en-GB" altLang="zh-TW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1175" lvl="2" indent="-506413"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US" dirty="0" smtClean="0">
                <a:latin typeface="Times New Roman" pitchFamily="16" charset="0"/>
              </a:rPr>
              <a:t>    - A sequence of characters of upper-case letters, lower-case letters, digits, or underscore, staring </a:t>
            </a:r>
          </a:p>
          <a:p>
            <a:pPr marL="511175" lvl="2" indent="-506413"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US" dirty="0" smtClean="0">
                <a:latin typeface="Times New Roman" pitchFamily="16" charset="0"/>
              </a:rPr>
              <a:t>      with either an </a:t>
            </a:r>
            <a:r>
              <a:rPr lang="en-US" dirty="0" smtClean="0">
                <a:solidFill>
                  <a:srgbClr val="00B050"/>
                </a:solidFill>
                <a:latin typeface="Times New Roman" pitchFamily="16" charset="0"/>
              </a:rPr>
              <a:t>upper-case letter </a:t>
            </a:r>
            <a:r>
              <a:rPr lang="en-US" dirty="0" smtClean="0">
                <a:latin typeface="Times New Roman" pitchFamily="16" charset="0"/>
              </a:rPr>
              <a:t>or an</a:t>
            </a:r>
            <a:r>
              <a:rPr lang="en-US" dirty="0" smtClean="0">
                <a:solidFill>
                  <a:srgbClr val="00B050"/>
                </a:solidFill>
                <a:latin typeface="Times New Roman" pitchFamily="16" charset="0"/>
              </a:rPr>
              <a:t> underscore</a:t>
            </a:r>
            <a:r>
              <a:rPr lang="en-US" dirty="0" smtClean="0">
                <a:latin typeface="Times New Roman" pitchFamily="16" charset="0"/>
              </a:rPr>
              <a:t>.</a:t>
            </a:r>
          </a:p>
          <a:p>
            <a:pPr marL="511175" lvl="2" indent="-506413"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US" sz="1000" dirty="0" smtClean="0">
              <a:latin typeface="Times New Roman" pitchFamily="16" charset="0"/>
            </a:endParaRPr>
          </a:p>
          <a:p>
            <a:pPr marL="511175" lvl="2" indent="-506413"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US" dirty="0" smtClean="0">
                <a:latin typeface="Times New Roman" pitchFamily="16" charset="0"/>
              </a:rPr>
              <a:t>    - </a:t>
            </a:r>
            <a:r>
              <a:rPr lang="en-GB" dirty="0" smtClean="0">
                <a:latin typeface="Times New Roman" pitchFamily="16" charset="0"/>
              </a:rPr>
              <a:t>Ex</a:t>
            </a:r>
            <a:r>
              <a:rPr lang="en-US" dirty="0" smtClean="0">
                <a:latin typeface="Times New Roman" pitchFamily="16" charset="0"/>
              </a:rPr>
              <a:t>.   </a:t>
            </a:r>
            <a:r>
              <a:rPr lang="en-US" dirty="0" smtClean="0">
                <a:solidFill>
                  <a:srgbClr val="FF0000"/>
                </a:solidFill>
                <a:latin typeface="Times New Roman" pitchFamily="16" charset="0"/>
              </a:rPr>
              <a:t>X, Y, Variable, Vincent, _tag, X_25</a:t>
            </a:r>
          </a:p>
          <a:p>
            <a:pPr marL="511175" lvl="2" indent="-506413">
              <a:buClrTx/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dirty="0">
              <a:solidFill>
                <a:srgbClr val="FF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GB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Compound (</a:t>
            </a:r>
            <a:r>
              <a:rPr lang="en-US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Complex)</a:t>
            </a:r>
            <a:r>
              <a:rPr lang="en-GB" altLang="zh-TW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Terms</a:t>
            </a:r>
            <a:endParaRPr lang="en-US" altLang="zh-TW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 bwMode="auto">
          <a:xfrm>
            <a:off x="8610600" y="4876800"/>
            <a:ext cx="533400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000" b="1" dirty="0" smtClean="0"/>
              <a:t>8/45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895351"/>
            <a:ext cx="86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indent="-506413">
              <a:buClrTx/>
              <a:buFontTx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US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6" charset="0"/>
              </a:rPr>
              <a:t> Atoms, numbers and variables are building blocks for </a:t>
            </a:r>
            <a:r>
              <a:rPr lang="en-US" dirty="0" smtClean="0">
                <a:solidFill>
                  <a:srgbClr val="FF0000"/>
                </a:solidFill>
                <a:latin typeface="Times New Roman" pitchFamily="16" charset="0"/>
              </a:rPr>
              <a:t>complex terms</a:t>
            </a:r>
            <a:r>
              <a:rPr lang="en-US" dirty="0" smtClean="0">
                <a:latin typeface="Times New Roman" pitchFamily="16" charset="0"/>
              </a:rPr>
              <a:t>.</a:t>
            </a:r>
          </a:p>
          <a:p>
            <a:pPr>
              <a:defRPr/>
            </a:pPr>
            <a:endParaRPr lang="en-US" sz="1000" dirty="0" smtClean="0">
              <a:latin typeface="Times New Roman" pitchFamily="16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6" charset="0"/>
              </a:rPr>
              <a:t> Complex terms are built out of a </a:t>
            </a:r>
            <a:r>
              <a:rPr lang="en-US" dirty="0" err="1" smtClean="0">
                <a:latin typeface="Times New Roman" pitchFamily="16" charset="0"/>
              </a:rPr>
              <a:t>functor</a:t>
            </a:r>
            <a:r>
              <a:rPr lang="en-US" dirty="0" smtClean="0">
                <a:latin typeface="Times New Roman" pitchFamily="16" charset="0"/>
              </a:rPr>
              <a:t> directly followed by a sequence of arguments.</a:t>
            </a:r>
          </a:p>
          <a:p>
            <a:pPr>
              <a:defRPr/>
            </a:pPr>
            <a:endParaRPr lang="en-US" sz="1000" dirty="0" smtClean="0">
              <a:latin typeface="Times New Roman" pitchFamily="16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6" charset="0"/>
              </a:rPr>
              <a:t> Arguments are put in round brackets, separated by commas, </a:t>
            </a:r>
            <a:r>
              <a:rPr lang="en-GB" dirty="0" smtClean="0">
                <a:latin typeface="Times New Roman" pitchFamily="16" charset="0"/>
              </a:rPr>
              <a:t>each argument is a term (so it  </a:t>
            </a:r>
          </a:p>
          <a:p>
            <a:pPr>
              <a:defRPr/>
            </a:pPr>
            <a:r>
              <a:rPr lang="en-GB" dirty="0" smtClean="0">
                <a:latin typeface="Times New Roman" pitchFamily="16" charset="0"/>
              </a:rPr>
              <a:t>   may be a complex term).</a:t>
            </a:r>
          </a:p>
          <a:p>
            <a:pPr>
              <a:defRPr/>
            </a:pPr>
            <a:endParaRPr lang="en-US" sz="1000" dirty="0" smtClean="0">
              <a:latin typeface="Times New Roman" pitchFamily="16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6" charset="0"/>
              </a:rPr>
              <a:t> The </a:t>
            </a:r>
            <a:r>
              <a:rPr lang="en-US" dirty="0" err="1" smtClean="0">
                <a:latin typeface="Times New Roman" pitchFamily="16" charset="0"/>
              </a:rPr>
              <a:t>functor</a:t>
            </a:r>
            <a:r>
              <a:rPr lang="en-US" dirty="0" smtClean="0">
                <a:latin typeface="Times New Roman" pitchFamily="16" charset="0"/>
              </a:rPr>
              <a:t> must be an atom.</a:t>
            </a:r>
          </a:p>
          <a:p>
            <a:pPr marL="452438" lvl="1" indent="0">
              <a:buClr>
                <a:srgbClr val="FFFFFF"/>
              </a:buClr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dirty="0" smtClean="0">
              <a:latin typeface="Times New Roman" pitchFamily="16" charset="0"/>
            </a:endParaRPr>
          </a:p>
          <a:p>
            <a:pPr marL="511175" lvl="1" indent="-506413">
              <a:buClrTx/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b="1" dirty="0" smtClean="0">
                <a:solidFill>
                  <a:srgbClr val="FF0000"/>
                </a:solidFill>
                <a:latin typeface="Times New Roman" pitchFamily="16" charset="0"/>
              </a:rPr>
              <a:t>Ex.</a:t>
            </a:r>
            <a:endParaRPr lang="en-GB" sz="3200" b="1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pPr marL="511175" lvl="1" indent="-506413">
              <a:buClrTx/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sz="1000" dirty="0" smtClean="0">
              <a:latin typeface="Times New Roman" pitchFamily="16" charset="0"/>
            </a:endParaRPr>
          </a:p>
          <a:p>
            <a:pPr marL="511175" lvl="1" indent="-506413">
              <a:buClrTx/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dirty="0" smtClean="0">
                <a:latin typeface="Times New Roman" pitchFamily="16" charset="0"/>
              </a:rPr>
              <a:t>   day(1,may,2001)</a:t>
            </a:r>
            <a:endParaRPr lang="en-GB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pPr marL="511175" lvl="1" indent="-506413">
              <a:buClrTx/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GB" dirty="0" smtClean="0">
                <a:latin typeface="Times New Roman" pitchFamily="16" charset="0"/>
              </a:rPr>
              <a:t>   x(M , z(</a:t>
            </a:r>
            <a:r>
              <a:rPr lang="en-GB" dirty="0" err="1" smtClean="0">
                <a:latin typeface="Times New Roman" pitchFamily="16" charset="0"/>
              </a:rPr>
              <a:t>e,t</a:t>
            </a:r>
            <a:r>
              <a:rPr lang="en-GB" dirty="0" smtClean="0">
                <a:latin typeface="Times New Roman" pitchFamily="16" charset="0"/>
              </a:rPr>
              <a:t>))</a:t>
            </a:r>
            <a:endParaRPr lang="en-GB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pPr marL="511175" lvl="1" indent="-506413"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r>
              <a:rPr lang="en-US" dirty="0" smtClean="0">
                <a:latin typeface="Times New Roman" pitchFamily="16" charset="0"/>
              </a:rPr>
              <a:t>   </a:t>
            </a:r>
            <a:r>
              <a:rPr lang="en-US" dirty="0" smtClean="0">
                <a:latin typeface="Times New Roman" pitchFamily="16" charset="0"/>
              </a:rPr>
              <a:t>father(</a:t>
            </a:r>
            <a:r>
              <a:rPr lang="en-US" dirty="0" err="1" smtClean="0">
                <a:latin typeface="Times New Roman" pitchFamily="16" charset="0"/>
              </a:rPr>
              <a:t>X,father</a:t>
            </a:r>
            <a:r>
              <a:rPr lang="en-US" dirty="0" smtClean="0">
                <a:latin typeface="Times New Roman" pitchFamily="16" charset="0"/>
              </a:rPr>
              <a:t>(father(father(</a:t>
            </a:r>
            <a:r>
              <a:rPr lang="en-US" dirty="0" err="1" smtClean="0">
                <a:latin typeface="Times New Roman" pitchFamily="16" charset="0"/>
              </a:rPr>
              <a:t>moh</a:t>
            </a:r>
            <a:r>
              <a:rPr lang="en-US" dirty="0" smtClean="0">
                <a:latin typeface="Times New Roman" pitchFamily="16" charset="0"/>
              </a:rPr>
              <a:t>))))</a:t>
            </a:r>
          </a:p>
          <a:p>
            <a:pPr marL="511175" lvl="1" indent="-506413">
              <a:buClrTx/>
              <a:buFont typeface="Times New Roman" pitchFamily="16" charset="0"/>
              <a:buNone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  <a:defRPr/>
            </a:pPr>
            <a:endParaRPr lang="en-GB" dirty="0" smtClean="0">
              <a:latin typeface="Times New Roman" pitchFamily="16" charset="0"/>
            </a:endParaRPr>
          </a:p>
          <a:p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11321</TotalTime>
  <Words>2012</Words>
  <Application>Microsoft Office PowerPoint</Application>
  <PresentationFormat>On-screen Show (16:9)</PresentationFormat>
  <Paragraphs>549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Custom Design</vt:lpstr>
      <vt:lpstr>Slide 1</vt:lpstr>
      <vt:lpstr>Try with your self</vt:lpstr>
      <vt:lpstr>Terms</vt:lpstr>
      <vt:lpstr>Example</vt:lpstr>
      <vt:lpstr>Example 2</vt:lpstr>
      <vt:lpstr>SWI &amp; Prolog Syntax</vt:lpstr>
      <vt:lpstr>Atoms</vt:lpstr>
      <vt:lpstr>Numbers &amp; Variables</vt:lpstr>
      <vt:lpstr>Compound (Complex) Terms</vt:lpstr>
      <vt:lpstr>Arity</vt:lpstr>
      <vt:lpstr>List</vt:lpstr>
      <vt:lpstr>Programming using Prolog</vt:lpstr>
      <vt:lpstr>Facts</vt:lpstr>
      <vt:lpstr>Order of Objects</vt:lpstr>
      <vt:lpstr>Rules</vt:lpstr>
      <vt:lpstr>Variable Scope</vt:lpstr>
      <vt:lpstr> Queries </vt:lpstr>
      <vt:lpstr>Knowledge Base1</vt:lpstr>
      <vt:lpstr>Knowledge Base 2</vt:lpstr>
      <vt:lpstr>Knowledge Base 2</vt:lpstr>
      <vt:lpstr>Knowledge Base 2</vt:lpstr>
      <vt:lpstr>Knowledge Base 2</vt:lpstr>
      <vt:lpstr>Knowledge Base 2</vt:lpstr>
      <vt:lpstr>Knowledge Base 2</vt:lpstr>
      <vt:lpstr>Knowledge Base 2</vt:lpstr>
      <vt:lpstr>Knowledge Base 2</vt:lpstr>
      <vt:lpstr>Knowledge Base 2</vt:lpstr>
      <vt:lpstr>Knowledge Base 2</vt:lpstr>
      <vt:lpstr>Knowledge Base 2</vt:lpstr>
      <vt:lpstr>Knowledge Base 2</vt:lpstr>
      <vt:lpstr>Knowledge Base 2</vt:lpstr>
      <vt:lpstr>Expressing Conjunction</vt:lpstr>
      <vt:lpstr>Knowledge Base 3</vt:lpstr>
      <vt:lpstr>Knowledge Base 3</vt:lpstr>
      <vt:lpstr>Expressing Disjunction</vt:lpstr>
      <vt:lpstr>Prolog Connectives </vt:lpstr>
      <vt:lpstr>Prolog Variables</vt:lpstr>
      <vt:lpstr>Variable Instantiation</vt:lpstr>
      <vt:lpstr>Asking Alternatives</vt:lpstr>
      <vt:lpstr>Asking Alternatives</vt:lpstr>
      <vt:lpstr>Asking Alternatives</vt:lpstr>
      <vt:lpstr>Asking Alternatives</vt:lpstr>
      <vt:lpstr>Knowledge Base 4</vt:lpstr>
      <vt:lpstr>Knowledge Base 4</vt:lpstr>
      <vt:lpstr>Knowledge Base 4</vt:lpstr>
      <vt:lpstr>Knowledge Base 4</vt:lpstr>
      <vt:lpstr>Slide 47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meto</cp:lastModifiedBy>
  <cp:revision>1376</cp:revision>
  <dcterms:created xsi:type="dcterms:W3CDTF">2014-04-01T16:27:38Z</dcterms:created>
  <dcterms:modified xsi:type="dcterms:W3CDTF">2018-09-30T17:54:02Z</dcterms:modified>
</cp:coreProperties>
</file>